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3" r:id="rId7"/>
    <p:sldId id="265" r:id="rId8"/>
    <p:sldId id="266" r:id="rId9"/>
    <p:sldId id="270" r:id="rId10"/>
    <p:sldId id="271" r:id="rId11"/>
    <p:sldId id="272" r:id="rId12"/>
    <p:sldId id="261" r:id="rId13"/>
    <p:sldId id="262" r:id="rId14"/>
    <p:sldId id="264" r:id="rId15"/>
    <p:sldId id="267" r:id="rId16"/>
    <p:sldId id="268" r:id="rId17"/>
    <p:sldId id="269" r:id="rId18"/>
  </p:sldIdLst>
  <p:sldSz cx="12192000" cy="6858000"/>
  <p:notesSz cx="6858000" cy="9144000"/>
  <p:custDataLst>
    <p:tags r:id="rId19"/>
  </p:custDataLst>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990000"/>
    <a:srgbClr val="6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32C5D5-8365-24EB-CF7F-EC7EC8EBB186}"/>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3FA18463-1A6D-13E0-DBED-D604FE62A6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87ABE518-9420-1F3B-6DE4-1936754B9804}"/>
              </a:ext>
            </a:extLst>
          </p:cNvPr>
          <p:cNvSpPr>
            <a:spLocks noGrp="1"/>
          </p:cNvSpPr>
          <p:nvPr>
            <p:ph type="dt" sz="half" idx="10"/>
          </p:nvPr>
        </p:nvSpPr>
        <p:spPr/>
        <p:txBody>
          <a:bodyPr/>
          <a:lstStyle/>
          <a:p>
            <a:fld id="{0A8ED0B2-39F2-44CA-8D84-B6227DF36408}" type="datetimeFigureOut">
              <a:rPr lang="pt-BR" smtClean="0"/>
              <a:t>17/06/2024</a:t>
            </a:fld>
            <a:endParaRPr lang="pt-BR"/>
          </a:p>
        </p:txBody>
      </p:sp>
      <p:sp>
        <p:nvSpPr>
          <p:cNvPr id="5" name="Espaço Reservado para Rodapé 4">
            <a:extLst>
              <a:ext uri="{FF2B5EF4-FFF2-40B4-BE49-F238E27FC236}">
                <a16:creationId xmlns:a16="http://schemas.microsoft.com/office/drawing/2014/main" id="{3E671F71-2A17-90A0-01DD-0413E232309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0737362-51EB-25A3-F704-222C95336600}"/>
              </a:ext>
            </a:extLst>
          </p:cNvPr>
          <p:cNvSpPr>
            <a:spLocks noGrp="1"/>
          </p:cNvSpPr>
          <p:nvPr>
            <p:ph type="sldNum" sz="quarter" idx="12"/>
          </p:nvPr>
        </p:nvSpPr>
        <p:spPr/>
        <p:txBody>
          <a:bodyPr/>
          <a:lstStyle/>
          <a:p>
            <a:fld id="{D99317E2-741A-4DC8-8A5D-134ECE4FF910}" type="slidenum">
              <a:rPr lang="pt-BR" smtClean="0"/>
              <a:t>‹nº›</a:t>
            </a:fld>
            <a:endParaRPr lang="pt-BR"/>
          </a:p>
        </p:txBody>
      </p:sp>
    </p:spTree>
    <p:extLst>
      <p:ext uri="{BB962C8B-B14F-4D97-AF65-F5344CB8AC3E}">
        <p14:creationId xmlns:p14="http://schemas.microsoft.com/office/powerpoint/2010/main" val="330169872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A67F44-E80C-38C3-38CA-94BCFD3DC5A6}"/>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14A032B8-880A-3B9A-1F62-FD5B0999F7A4}"/>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81F44AF-BAC4-1CE6-A886-2A94CC141212}"/>
              </a:ext>
            </a:extLst>
          </p:cNvPr>
          <p:cNvSpPr>
            <a:spLocks noGrp="1"/>
          </p:cNvSpPr>
          <p:nvPr>
            <p:ph type="dt" sz="half" idx="10"/>
          </p:nvPr>
        </p:nvSpPr>
        <p:spPr/>
        <p:txBody>
          <a:bodyPr/>
          <a:lstStyle/>
          <a:p>
            <a:fld id="{0A8ED0B2-39F2-44CA-8D84-B6227DF36408}" type="datetimeFigureOut">
              <a:rPr lang="pt-BR" smtClean="0"/>
              <a:t>17/06/2024</a:t>
            </a:fld>
            <a:endParaRPr lang="pt-BR"/>
          </a:p>
        </p:txBody>
      </p:sp>
      <p:sp>
        <p:nvSpPr>
          <p:cNvPr id="5" name="Espaço Reservado para Rodapé 4">
            <a:extLst>
              <a:ext uri="{FF2B5EF4-FFF2-40B4-BE49-F238E27FC236}">
                <a16:creationId xmlns:a16="http://schemas.microsoft.com/office/drawing/2014/main" id="{2970E147-865B-3483-9B2D-DC6F02D5B83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DC55B12E-8642-A0C2-0F7F-AB709BE8FD00}"/>
              </a:ext>
            </a:extLst>
          </p:cNvPr>
          <p:cNvSpPr>
            <a:spLocks noGrp="1"/>
          </p:cNvSpPr>
          <p:nvPr>
            <p:ph type="sldNum" sz="quarter" idx="12"/>
          </p:nvPr>
        </p:nvSpPr>
        <p:spPr/>
        <p:txBody>
          <a:bodyPr/>
          <a:lstStyle/>
          <a:p>
            <a:fld id="{D99317E2-741A-4DC8-8A5D-134ECE4FF910}" type="slidenum">
              <a:rPr lang="pt-BR" smtClean="0"/>
              <a:t>‹nº›</a:t>
            </a:fld>
            <a:endParaRPr lang="pt-BR"/>
          </a:p>
        </p:txBody>
      </p:sp>
    </p:spTree>
    <p:extLst>
      <p:ext uri="{BB962C8B-B14F-4D97-AF65-F5344CB8AC3E}">
        <p14:creationId xmlns:p14="http://schemas.microsoft.com/office/powerpoint/2010/main" val="196762925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603EE93-2B13-370C-FB5D-C93B3AD691CA}"/>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A9F98FE0-0F81-E986-C9BA-F2E17EA5FC9B}"/>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2260F01-5FF6-EF3A-0BB4-CE516DE74FAD}"/>
              </a:ext>
            </a:extLst>
          </p:cNvPr>
          <p:cNvSpPr>
            <a:spLocks noGrp="1"/>
          </p:cNvSpPr>
          <p:nvPr>
            <p:ph type="dt" sz="half" idx="10"/>
          </p:nvPr>
        </p:nvSpPr>
        <p:spPr/>
        <p:txBody>
          <a:bodyPr/>
          <a:lstStyle/>
          <a:p>
            <a:fld id="{0A8ED0B2-39F2-44CA-8D84-B6227DF36408}" type="datetimeFigureOut">
              <a:rPr lang="pt-BR" smtClean="0"/>
              <a:t>17/06/2024</a:t>
            </a:fld>
            <a:endParaRPr lang="pt-BR"/>
          </a:p>
        </p:txBody>
      </p:sp>
      <p:sp>
        <p:nvSpPr>
          <p:cNvPr id="5" name="Espaço Reservado para Rodapé 4">
            <a:extLst>
              <a:ext uri="{FF2B5EF4-FFF2-40B4-BE49-F238E27FC236}">
                <a16:creationId xmlns:a16="http://schemas.microsoft.com/office/drawing/2014/main" id="{CB22F76E-99C9-CAA2-B752-AA3CD5A2C4E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F17B27C-22CC-77CA-5069-7B1544F44E09}"/>
              </a:ext>
            </a:extLst>
          </p:cNvPr>
          <p:cNvSpPr>
            <a:spLocks noGrp="1"/>
          </p:cNvSpPr>
          <p:nvPr>
            <p:ph type="sldNum" sz="quarter" idx="12"/>
          </p:nvPr>
        </p:nvSpPr>
        <p:spPr/>
        <p:txBody>
          <a:bodyPr/>
          <a:lstStyle/>
          <a:p>
            <a:fld id="{D99317E2-741A-4DC8-8A5D-134ECE4FF910}" type="slidenum">
              <a:rPr lang="pt-BR" smtClean="0"/>
              <a:t>‹nº›</a:t>
            </a:fld>
            <a:endParaRPr lang="pt-BR"/>
          </a:p>
        </p:txBody>
      </p:sp>
    </p:spTree>
    <p:extLst>
      <p:ext uri="{BB962C8B-B14F-4D97-AF65-F5344CB8AC3E}">
        <p14:creationId xmlns:p14="http://schemas.microsoft.com/office/powerpoint/2010/main" val="404874420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51BF2D-CA6F-5C60-0B6B-EF0EE92503C1}"/>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B11F5013-A049-A487-60AB-9303276257E6}"/>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4EA9A89-AA2A-BD4F-D222-F6B340BCBA38}"/>
              </a:ext>
            </a:extLst>
          </p:cNvPr>
          <p:cNvSpPr>
            <a:spLocks noGrp="1"/>
          </p:cNvSpPr>
          <p:nvPr>
            <p:ph type="dt" sz="half" idx="10"/>
          </p:nvPr>
        </p:nvSpPr>
        <p:spPr/>
        <p:txBody>
          <a:bodyPr/>
          <a:lstStyle/>
          <a:p>
            <a:fld id="{0A8ED0B2-39F2-44CA-8D84-B6227DF36408}" type="datetimeFigureOut">
              <a:rPr lang="pt-BR" smtClean="0"/>
              <a:t>17/06/2024</a:t>
            </a:fld>
            <a:endParaRPr lang="pt-BR"/>
          </a:p>
        </p:txBody>
      </p:sp>
      <p:sp>
        <p:nvSpPr>
          <p:cNvPr id="5" name="Espaço Reservado para Rodapé 4">
            <a:extLst>
              <a:ext uri="{FF2B5EF4-FFF2-40B4-BE49-F238E27FC236}">
                <a16:creationId xmlns:a16="http://schemas.microsoft.com/office/drawing/2014/main" id="{3128EA7E-B0BA-B399-B98D-87B4E40FB7D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5B0DD2B-0826-DD28-4821-6BE31AB527FE}"/>
              </a:ext>
            </a:extLst>
          </p:cNvPr>
          <p:cNvSpPr>
            <a:spLocks noGrp="1"/>
          </p:cNvSpPr>
          <p:nvPr>
            <p:ph type="sldNum" sz="quarter" idx="12"/>
          </p:nvPr>
        </p:nvSpPr>
        <p:spPr/>
        <p:txBody>
          <a:bodyPr/>
          <a:lstStyle/>
          <a:p>
            <a:fld id="{D99317E2-741A-4DC8-8A5D-134ECE4FF910}" type="slidenum">
              <a:rPr lang="pt-BR" smtClean="0"/>
              <a:t>‹nº›</a:t>
            </a:fld>
            <a:endParaRPr lang="pt-BR"/>
          </a:p>
        </p:txBody>
      </p:sp>
    </p:spTree>
    <p:extLst>
      <p:ext uri="{BB962C8B-B14F-4D97-AF65-F5344CB8AC3E}">
        <p14:creationId xmlns:p14="http://schemas.microsoft.com/office/powerpoint/2010/main" val="61774242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CB6CBF-0EE7-7807-4626-D209692C81A0}"/>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FCE7008B-4533-1C33-B560-1339CE487A5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7C2AB01A-C724-B99F-9D67-7FC0BD130771}"/>
              </a:ext>
            </a:extLst>
          </p:cNvPr>
          <p:cNvSpPr>
            <a:spLocks noGrp="1"/>
          </p:cNvSpPr>
          <p:nvPr>
            <p:ph type="dt" sz="half" idx="10"/>
          </p:nvPr>
        </p:nvSpPr>
        <p:spPr/>
        <p:txBody>
          <a:bodyPr/>
          <a:lstStyle/>
          <a:p>
            <a:fld id="{0A8ED0B2-39F2-44CA-8D84-B6227DF36408}" type="datetimeFigureOut">
              <a:rPr lang="pt-BR" smtClean="0"/>
              <a:t>17/06/2024</a:t>
            </a:fld>
            <a:endParaRPr lang="pt-BR"/>
          </a:p>
        </p:txBody>
      </p:sp>
      <p:sp>
        <p:nvSpPr>
          <p:cNvPr id="5" name="Espaço Reservado para Rodapé 4">
            <a:extLst>
              <a:ext uri="{FF2B5EF4-FFF2-40B4-BE49-F238E27FC236}">
                <a16:creationId xmlns:a16="http://schemas.microsoft.com/office/drawing/2014/main" id="{27F8BB57-BA97-1EFE-DCFA-D329B1CC653E}"/>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BE848A2-F8F8-D5BE-A5EE-7865EB4FAF37}"/>
              </a:ext>
            </a:extLst>
          </p:cNvPr>
          <p:cNvSpPr>
            <a:spLocks noGrp="1"/>
          </p:cNvSpPr>
          <p:nvPr>
            <p:ph type="sldNum" sz="quarter" idx="12"/>
          </p:nvPr>
        </p:nvSpPr>
        <p:spPr/>
        <p:txBody>
          <a:bodyPr/>
          <a:lstStyle/>
          <a:p>
            <a:fld id="{D99317E2-741A-4DC8-8A5D-134ECE4FF910}" type="slidenum">
              <a:rPr lang="pt-BR" smtClean="0"/>
              <a:t>‹nº›</a:t>
            </a:fld>
            <a:endParaRPr lang="pt-BR"/>
          </a:p>
        </p:txBody>
      </p:sp>
    </p:spTree>
    <p:extLst>
      <p:ext uri="{BB962C8B-B14F-4D97-AF65-F5344CB8AC3E}">
        <p14:creationId xmlns:p14="http://schemas.microsoft.com/office/powerpoint/2010/main" val="360217688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E92488-5528-4B23-477C-FC53A718D3E5}"/>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E01159FD-76C8-A092-FF82-134244D9EB28}"/>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0E4B3FC1-E8F5-1C99-E031-AE45F7206299}"/>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413B4258-0E7B-F6FD-3355-AF71CAFFF569}"/>
              </a:ext>
            </a:extLst>
          </p:cNvPr>
          <p:cNvSpPr>
            <a:spLocks noGrp="1"/>
          </p:cNvSpPr>
          <p:nvPr>
            <p:ph type="dt" sz="half" idx="10"/>
          </p:nvPr>
        </p:nvSpPr>
        <p:spPr/>
        <p:txBody>
          <a:bodyPr/>
          <a:lstStyle/>
          <a:p>
            <a:fld id="{0A8ED0B2-39F2-44CA-8D84-B6227DF36408}" type="datetimeFigureOut">
              <a:rPr lang="pt-BR" smtClean="0"/>
              <a:t>17/06/2024</a:t>
            </a:fld>
            <a:endParaRPr lang="pt-BR"/>
          </a:p>
        </p:txBody>
      </p:sp>
      <p:sp>
        <p:nvSpPr>
          <p:cNvPr id="6" name="Espaço Reservado para Rodapé 5">
            <a:extLst>
              <a:ext uri="{FF2B5EF4-FFF2-40B4-BE49-F238E27FC236}">
                <a16:creationId xmlns:a16="http://schemas.microsoft.com/office/drawing/2014/main" id="{C60E7C2E-880C-F7DE-9C6F-775EA157C54B}"/>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8CDF810F-55C0-27B9-A94F-31A85F81F200}"/>
              </a:ext>
            </a:extLst>
          </p:cNvPr>
          <p:cNvSpPr>
            <a:spLocks noGrp="1"/>
          </p:cNvSpPr>
          <p:nvPr>
            <p:ph type="sldNum" sz="quarter" idx="12"/>
          </p:nvPr>
        </p:nvSpPr>
        <p:spPr/>
        <p:txBody>
          <a:bodyPr/>
          <a:lstStyle/>
          <a:p>
            <a:fld id="{D99317E2-741A-4DC8-8A5D-134ECE4FF910}" type="slidenum">
              <a:rPr lang="pt-BR" smtClean="0"/>
              <a:t>‹nº›</a:t>
            </a:fld>
            <a:endParaRPr lang="pt-BR"/>
          </a:p>
        </p:txBody>
      </p:sp>
    </p:spTree>
    <p:extLst>
      <p:ext uri="{BB962C8B-B14F-4D97-AF65-F5344CB8AC3E}">
        <p14:creationId xmlns:p14="http://schemas.microsoft.com/office/powerpoint/2010/main" val="210421248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0B1F07-A8E4-8359-9029-6711059B47A9}"/>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8CA204DC-E0D9-554D-272F-8D0312F4F4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27EE16EE-FA91-6FBC-D80C-7AD7B8363400}"/>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2318F0B5-9D1F-4F03-97C9-54D5197D64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8E3C5DD9-14CD-1BAB-EBA0-2667DD8831DF}"/>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7B12F0E1-A3CE-E2F3-892C-D4405C5C7E65}"/>
              </a:ext>
            </a:extLst>
          </p:cNvPr>
          <p:cNvSpPr>
            <a:spLocks noGrp="1"/>
          </p:cNvSpPr>
          <p:nvPr>
            <p:ph type="dt" sz="half" idx="10"/>
          </p:nvPr>
        </p:nvSpPr>
        <p:spPr/>
        <p:txBody>
          <a:bodyPr/>
          <a:lstStyle/>
          <a:p>
            <a:fld id="{0A8ED0B2-39F2-44CA-8D84-B6227DF36408}" type="datetimeFigureOut">
              <a:rPr lang="pt-BR" smtClean="0"/>
              <a:t>17/06/2024</a:t>
            </a:fld>
            <a:endParaRPr lang="pt-BR"/>
          </a:p>
        </p:txBody>
      </p:sp>
      <p:sp>
        <p:nvSpPr>
          <p:cNvPr id="8" name="Espaço Reservado para Rodapé 7">
            <a:extLst>
              <a:ext uri="{FF2B5EF4-FFF2-40B4-BE49-F238E27FC236}">
                <a16:creationId xmlns:a16="http://schemas.microsoft.com/office/drawing/2014/main" id="{67FBFDE1-7FC6-1CBE-5592-591AB8EF299F}"/>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DF8BF8B2-FE6E-F1DD-F33E-B8791690E626}"/>
              </a:ext>
            </a:extLst>
          </p:cNvPr>
          <p:cNvSpPr>
            <a:spLocks noGrp="1"/>
          </p:cNvSpPr>
          <p:nvPr>
            <p:ph type="sldNum" sz="quarter" idx="12"/>
          </p:nvPr>
        </p:nvSpPr>
        <p:spPr/>
        <p:txBody>
          <a:bodyPr/>
          <a:lstStyle/>
          <a:p>
            <a:fld id="{D99317E2-741A-4DC8-8A5D-134ECE4FF910}" type="slidenum">
              <a:rPr lang="pt-BR" smtClean="0"/>
              <a:t>‹nº›</a:t>
            </a:fld>
            <a:endParaRPr lang="pt-BR"/>
          </a:p>
        </p:txBody>
      </p:sp>
    </p:spTree>
    <p:extLst>
      <p:ext uri="{BB962C8B-B14F-4D97-AF65-F5344CB8AC3E}">
        <p14:creationId xmlns:p14="http://schemas.microsoft.com/office/powerpoint/2010/main" val="105283930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C06A40-1AA7-63BE-AF75-9B688472FCB6}"/>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ECE9BA95-948B-BE5C-5293-3756274D7EFE}"/>
              </a:ext>
            </a:extLst>
          </p:cNvPr>
          <p:cNvSpPr>
            <a:spLocks noGrp="1"/>
          </p:cNvSpPr>
          <p:nvPr>
            <p:ph type="dt" sz="half" idx="10"/>
          </p:nvPr>
        </p:nvSpPr>
        <p:spPr/>
        <p:txBody>
          <a:bodyPr/>
          <a:lstStyle/>
          <a:p>
            <a:fld id="{0A8ED0B2-39F2-44CA-8D84-B6227DF36408}" type="datetimeFigureOut">
              <a:rPr lang="pt-BR" smtClean="0"/>
              <a:t>17/06/2024</a:t>
            </a:fld>
            <a:endParaRPr lang="pt-BR"/>
          </a:p>
        </p:txBody>
      </p:sp>
      <p:sp>
        <p:nvSpPr>
          <p:cNvPr id="4" name="Espaço Reservado para Rodapé 3">
            <a:extLst>
              <a:ext uri="{FF2B5EF4-FFF2-40B4-BE49-F238E27FC236}">
                <a16:creationId xmlns:a16="http://schemas.microsoft.com/office/drawing/2014/main" id="{A2DD2A0B-2F2A-F13B-DD24-6219F48B00BF}"/>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6F8EA28D-3182-291E-5D3F-E597FF9F7A20}"/>
              </a:ext>
            </a:extLst>
          </p:cNvPr>
          <p:cNvSpPr>
            <a:spLocks noGrp="1"/>
          </p:cNvSpPr>
          <p:nvPr>
            <p:ph type="sldNum" sz="quarter" idx="12"/>
          </p:nvPr>
        </p:nvSpPr>
        <p:spPr/>
        <p:txBody>
          <a:bodyPr/>
          <a:lstStyle/>
          <a:p>
            <a:fld id="{D99317E2-741A-4DC8-8A5D-134ECE4FF910}" type="slidenum">
              <a:rPr lang="pt-BR" smtClean="0"/>
              <a:t>‹nº›</a:t>
            </a:fld>
            <a:endParaRPr lang="pt-BR"/>
          </a:p>
        </p:txBody>
      </p:sp>
    </p:spTree>
    <p:extLst>
      <p:ext uri="{BB962C8B-B14F-4D97-AF65-F5344CB8AC3E}">
        <p14:creationId xmlns:p14="http://schemas.microsoft.com/office/powerpoint/2010/main" val="232239034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495E50E8-0339-5544-FD47-ED934B1AFA9B}"/>
              </a:ext>
            </a:extLst>
          </p:cNvPr>
          <p:cNvSpPr>
            <a:spLocks noGrp="1"/>
          </p:cNvSpPr>
          <p:nvPr>
            <p:ph type="dt" sz="half" idx="10"/>
          </p:nvPr>
        </p:nvSpPr>
        <p:spPr/>
        <p:txBody>
          <a:bodyPr/>
          <a:lstStyle/>
          <a:p>
            <a:fld id="{0A8ED0B2-39F2-44CA-8D84-B6227DF36408}" type="datetimeFigureOut">
              <a:rPr lang="pt-BR" smtClean="0"/>
              <a:t>17/06/2024</a:t>
            </a:fld>
            <a:endParaRPr lang="pt-BR"/>
          </a:p>
        </p:txBody>
      </p:sp>
      <p:sp>
        <p:nvSpPr>
          <p:cNvPr id="3" name="Espaço Reservado para Rodapé 2">
            <a:extLst>
              <a:ext uri="{FF2B5EF4-FFF2-40B4-BE49-F238E27FC236}">
                <a16:creationId xmlns:a16="http://schemas.microsoft.com/office/drawing/2014/main" id="{8A81AE35-F34B-191C-B00B-F8A15BF61FA5}"/>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70767682-C42F-D646-EBDD-03E09E75C068}"/>
              </a:ext>
            </a:extLst>
          </p:cNvPr>
          <p:cNvSpPr>
            <a:spLocks noGrp="1"/>
          </p:cNvSpPr>
          <p:nvPr>
            <p:ph type="sldNum" sz="quarter" idx="12"/>
          </p:nvPr>
        </p:nvSpPr>
        <p:spPr/>
        <p:txBody>
          <a:bodyPr/>
          <a:lstStyle/>
          <a:p>
            <a:fld id="{D99317E2-741A-4DC8-8A5D-134ECE4FF910}" type="slidenum">
              <a:rPr lang="pt-BR" smtClean="0"/>
              <a:t>‹nº›</a:t>
            </a:fld>
            <a:endParaRPr lang="pt-BR"/>
          </a:p>
        </p:txBody>
      </p:sp>
    </p:spTree>
    <p:extLst>
      <p:ext uri="{BB962C8B-B14F-4D97-AF65-F5344CB8AC3E}">
        <p14:creationId xmlns:p14="http://schemas.microsoft.com/office/powerpoint/2010/main" val="7488489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F33989-951E-BDC1-6BCD-3647587EAB43}"/>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394C8050-83A2-F053-9049-93253013ED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15BC8DFC-5C2A-908B-8379-64A05874A5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795975C9-CED9-0F85-BA27-043A96A245F4}"/>
              </a:ext>
            </a:extLst>
          </p:cNvPr>
          <p:cNvSpPr>
            <a:spLocks noGrp="1"/>
          </p:cNvSpPr>
          <p:nvPr>
            <p:ph type="dt" sz="half" idx="10"/>
          </p:nvPr>
        </p:nvSpPr>
        <p:spPr/>
        <p:txBody>
          <a:bodyPr/>
          <a:lstStyle/>
          <a:p>
            <a:fld id="{0A8ED0B2-39F2-44CA-8D84-B6227DF36408}" type="datetimeFigureOut">
              <a:rPr lang="pt-BR" smtClean="0"/>
              <a:t>17/06/2024</a:t>
            </a:fld>
            <a:endParaRPr lang="pt-BR"/>
          </a:p>
        </p:txBody>
      </p:sp>
      <p:sp>
        <p:nvSpPr>
          <p:cNvPr id="6" name="Espaço Reservado para Rodapé 5">
            <a:extLst>
              <a:ext uri="{FF2B5EF4-FFF2-40B4-BE49-F238E27FC236}">
                <a16:creationId xmlns:a16="http://schemas.microsoft.com/office/drawing/2014/main" id="{03E90122-CE62-5995-04B7-1D7D1B42BCB1}"/>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9127168D-9200-4A65-D76F-AC36ABD42917}"/>
              </a:ext>
            </a:extLst>
          </p:cNvPr>
          <p:cNvSpPr>
            <a:spLocks noGrp="1"/>
          </p:cNvSpPr>
          <p:nvPr>
            <p:ph type="sldNum" sz="quarter" idx="12"/>
          </p:nvPr>
        </p:nvSpPr>
        <p:spPr/>
        <p:txBody>
          <a:bodyPr/>
          <a:lstStyle/>
          <a:p>
            <a:fld id="{D99317E2-741A-4DC8-8A5D-134ECE4FF910}" type="slidenum">
              <a:rPr lang="pt-BR" smtClean="0"/>
              <a:t>‹nº›</a:t>
            </a:fld>
            <a:endParaRPr lang="pt-BR"/>
          </a:p>
        </p:txBody>
      </p:sp>
    </p:spTree>
    <p:extLst>
      <p:ext uri="{BB962C8B-B14F-4D97-AF65-F5344CB8AC3E}">
        <p14:creationId xmlns:p14="http://schemas.microsoft.com/office/powerpoint/2010/main" val="240308636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B8B6E4-8025-A05E-1248-05C865DD1D98}"/>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BDA04F94-5745-61DB-EF84-21E98658BE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84E83132-9A82-977E-20E9-75663D9540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3960EB0-5296-FECF-4922-4530AFAE872D}"/>
              </a:ext>
            </a:extLst>
          </p:cNvPr>
          <p:cNvSpPr>
            <a:spLocks noGrp="1"/>
          </p:cNvSpPr>
          <p:nvPr>
            <p:ph type="dt" sz="half" idx="10"/>
          </p:nvPr>
        </p:nvSpPr>
        <p:spPr/>
        <p:txBody>
          <a:bodyPr/>
          <a:lstStyle/>
          <a:p>
            <a:fld id="{0A8ED0B2-39F2-44CA-8D84-B6227DF36408}" type="datetimeFigureOut">
              <a:rPr lang="pt-BR" smtClean="0"/>
              <a:t>17/06/2024</a:t>
            </a:fld>
            <a:endParaRPr lang="pt-BR"/>
          </a:p>
        </p:txBody>
      </p:sp>
      <p:sp>
        <p:nvSpPr>
          <p:cNvPr id="6" name="Espaço Reservado para Rodapé 5">
            <a:extLst>
              <a:ext uri="{FF2B5EF4-FFF2-40B4-BE49-F238E27FC236}">
                <a16:creationId xmlns:a16="http://schemas.microsoft.com/office/drawing/2014/main" id="{CD890815-128F-BAE0-1EA6-4713EC140BC9}"/>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825758B2-42E3-7718-2971-4CD700D76FEC}"/>
              </a:ext>
            </a:extLst>
          </p:cNvPr>
          <p:cNvSpPr>
            <a:spLocks noGrp="1"/>
          </p:cNvSpPr>
          <p:nvPr>
            <p:ph type="sldNum" sz="quarter" idx="12"/>
          </p:nvPr>
        </p:nvSpPr>
        <p:spPr/>
        <p:txBody>
          <a:bodyPr/>
          <a:lstStyle/>
          <a:p>
            <a:fld id="{D99317E2-741A-4DC8-8A5D-134ECE4FF910}" type="slidenum">
              <a:rPr lang="pt-BR" smtClean="0"/>
              <a:t>‹nº›</a:t>
            </a:fld>
            <a:endParaRPr lang="pt-BR"/>
          </a:p>
        </p:txBody>
      </p:sp>
    </p:spTree>
    <p:extLst>
      <p:ext uri="{BB962C8B-B14F-4D97-AF65-F5344CB8AC3E}">
        <p14:creationId xmlns:p14="http://schemas.microsoft.com/office/powerpoint/2010/main" val="90310535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782A8080-64EA-D818-1AD3-861E90DA9D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4AF6914F-E1AF-CA7E-2D2A-BDED2515C2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A6D5F45-F160-96EF-C94C-2023E849CB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A8ED0B2-39F2-44CA-8D84-B6227DF36408}" type="datetimeFigureOut">
              <a:rPr lang="pt-BR" smtClean="0"/>
              <a:t>17/06/2024</a:t>
            </a:fld>
            <a:endParaRPr lang="pt-BR"/>
          </a:p>
        </p:txBody>
      </p:sp>
      <p:sp>
        <p:nvSpPr>
          <p:cNvPr id="5" name="Espaço Reservado para Rodapé 4">
            <a:extLst>
              <a:ext uri="{FF2B5EF4-FFF2-40B4-BE49-F238E27FC236}">
                <a16:creationId xmlns:a16="http://schemas.microsoft.com/office/drawing/2014/main" id="{C894308A-A869-463B-D188-8D1A0121A2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pt-BR"/>
          </a:p>
        </p:txBody>
      </p:sp>
      <p:sp>
        <p:nvSpPr>
          <p:cNvPr id="6" name="Espaço Reservado para Número de Slide 5">
            <a:extLst>
              <a:ext uri="{FF2B5EF4-FFF2-40B4-BE49-F238E27FC236}">
                <a16:creationId xmlns:a16="http://schemas.microsoft.com/office/drawing/2014/main" id="{36D74ABA-54B5-1C77-D1F4-F7D246D1F5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99317E2-741A-4DC8-8A5D-134ECE4FF910}" type="slidenum">
              <a:rPr lang="pt-BR" smtClean="0"/>
              <a:t>‹nº›</a:t>
            </a:fld>
            <a:endParaRPr lang="pt-BR"/>
          </a:p>
        </p:txBody>
      </p:sp>
    </p:spTree>
    <p:extLst>
      <p:ext uri="{BB962C8B-B14F-4D97-AF65-F5344CB8AC3E}">
        <p14:creationId xmlns:p14="http://schemas.microsoft.com/office/powerpoint/2010/main" val="1107992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spc="-15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spc="-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spc="-5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5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5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orld Map Photos, Download The BEST Free World Map Stock Photos &amp; HD Images">
            <a:extLst>
              <a:ext uri="{FF2B5EF4-FFF2-40B4-BE49-F238E27FC236}">
                <a16:creationId xmlns:a16="http://schemas.microsoft.com/office/drawing/2014/main" id="{70766CB1-3DCB-C075-051E-57291DB35E3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86480" y="-76200"/>
            <a:ext cx="14364960" cy="7010400"/>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a:extLst>
              <a:ext uri="{FF2B5EF4-FFF2-40B4-BE49-F238E27FC236}">
                <a16:creationId xmlns:a16="http://schemas.microsoft.com/office/drawing/2014/main" id="{B74FE0A4-B74B-6B9A-26F8-954D96CB1C8E}"/>
              </a:ext>
            </a:extLst>
          </p:cNvPr>
          <p:cNvSpPr/>
          <p:nvPr/>
        </p:nvSpPr>
        <p:spPr>
          <a:xfrm>
            <a:off x="-1086480" y="4746625"/>
            <a:ext cx="14364960" cy="1325563"/>
          </a:xfrm>
          <a:prstGeom prst="rect">
            <a:avLst/>
          </a:prstGeom>
          <a:solidFill>
            <a:schemeClr val="bg1">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pt-BR"/>
          </a:p>
        </p:txBody>
      </p:sp>
      <p:sp>
        <p:nvSpPr>
          <p:cNvPr id="4" name="Título 3">
            <a:extLst>
              <a:ext uri="{FF2B5EF4-FFF2-40B4-BE49-F238E27FC236}">
                <a16:creationId xmlns:a16="http://schemas.microsoft.com/office/drawing/2014/main" id="{E9031E09-70D3-A160-AA04-FE7836B48577}"/>
              </a:ext>
            </a:extLst>
          </p:cNvPr>
          <p:cNvSpPr>
            <a:spLocks noGrp="1"/>
          </p:cNvSpPr>
          <p:nvPr>
            <p:ph type="title"/>
          </p:nvPr>
        </p:nvSpPr>
        <p:spPr>
          <a:xfrm>
            <a:off x="846306" y="4795265"/>
            <a:ext cx="10499388" cy="1325563"/>
          </a:xfrm>
        </p:spPr>
        <p:txBody>
          <a:bodyPr>
            <a:noAutofit/>
          </a:bodyPr>
          <a:lstStyle/>
          <a:p>
            <a:pPr algn="ctr" rtl="0"/>
            <a:r>
              <a:rPr lang="fr" sz="9600" b="0" i="0" u="none" strike="noStrike" spc="-300">
                <a:solidFill>
                  <a:srgbClr val="FFFFFF"/>
                </a:solidFill>
                <a:latin typeface="Aptos ExtraBold"/>
              </a:rPr>
              <a:t>Micro-États</a:t>
            </a:r>
            <a:endParaRPr lang="pt-BR" sz="9600" spc="-300">
              <a:solidFill>
                <a:schemeClr val="bg1"/>
              </a:solidFill>
            </a:endParaRPr>
          </a:p>
        </p:txBody>
      </p:sp>
    </p:spTree>
    <p:extLst>
      <p:ext uri="{BB962C8B-B14F-4D97-AF65-F5344CB8AC3E}">
        <p14:creationId xmlns:p14="http://schemas.microsoft.com/office/powerpoint/2010/main" val="149201777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266" name="Picture 2" descr="St. Kitts and Nevis: Your Guide to an Unforgettable Island Adventure | by  BT at Lone Star Glitz Travel | Medium">
            <a:extLst>
              <a:ext uri="{FF2B5EF4-FFF2-40B4-BE49-F238E27FC236}">
                <a16:creationId xmlns:a16="http://schemas.microsoft.com/office/drawing/2014/main" id="{3EE10DA0-F1C7-22A0-671A-882FA1C68C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8" t="17594" r="148" b="13149"/>
          <a:stretch>
            <a:fillRect/>
          </a:stretch>
        </p:blipFill>
        <p:spPr bwMode="auto">
          <a:xfrm>
            <a:off x="-1" y="0"/>
            <a:ext cx="12192001" cy="4749800"/>
          </a:xfrm>
          <a:prstGeom prst="rect">
            <a:avLst/>
          </a:prstGeom>
          <a:noFill/>
          <a:extLst>
            <a:ext uri="{909E8E84-426E-40DD-AFC4-6F175D3DCCD1}">
              <a14:hiddenFill xmlns:a14="http://schemas.microsoft.com/office/drawing/2010/main">
                <a:solidFill>
                  <a:srgbClr val="FFFFFF"/>
                </a:solidFill>
              </a14:hiddenFill>
            </a:ext>
          </a:extLst>
        </p:spPr>
      </p:pic>
      <p:sp>
        <p:nvSpPr>
          <p:cNvPr id="3" name="Espaço Reservado para Conteúdo 2">
            <a:extLst>
              <a:ext uri="{FF2B5EF4-FFF2-40B4-BE49-F238E27FC236}">
                <a16:creationId xmlns:a16="http://schemas.microsoft.com/office/drawing/2014/main" id="{EDB71DF9-2435-F20A-F878-902D9E0E0BF2}"/>
              </a:ext>
            </a:extLst>
          </p:cNvPr>
          <p:cNvSpPr>
            <a:spLocks noGrp="1"/>
          </p:cNvSpPr>
          <p:nvPr>
            <p:ph idx="1"/>
          </p:nvPr>
        </p:nvSpPr>
        <p:spPr>
          <a:xfrm>
            <a:off x="533399" y="3848099"/>
            <a:ext cx="11125200" cy="2570163"/>
          </a:xfrm>
        </p:spPr>
        <p:txBody>
          <a:bodyPr anchor="b">
            <a:noAutofit/>
          </a:bodyPr>
          <a:lstStyle/>
          <a:p>
            <a:pPr marL="0" indent="0" rtl="0">
              <a:buNone/>
            </a:pPr>
            <a:r>
              <a:rPr lang="fr" sz="2000" b="0" i="0" u="none" strike="noStrike">
                <a:solidFill>
                  <a:srgbClr val="FFFFFF"/>
                </a:solidFill>
                <a:latin typeface="Aptos Display"/>
              </a:rPr>
              <a:t>Basseterre, la capitale de Saint-Christophe, est une ville portuaire animée avec un mélange d'architecture géorgienne et de culture caribéenne vibrante. Son marché central et la Place de l'Indépendance sont des lieux populaires tant pour les touristes que pour les habitants. Niévès, la plus petite des deux îles, est réputée pour sa tranquillité et son importance historique, étant le lieu de naissance d'Alexander Hamilton.</a:t>
            </a:r>
            <a:endParaRPr lang="pt-BR" sz="2000">
              <a:solidFill>
                <a:schemeClr val="bg1"/>
              </a:solidFill>
            </a:endParaRPr>
          </a:p>
        </p:txBody>
      </p:sp>
    </p:spTree>
    <p:extLst>
      <p:ext uri="{BB962C8B-B14F-4D97-AF65-F5344CB8AC3E}">
        <p14:creationId xmlns:p14="http://schemas.microsoft.com/office/powerpoint/2010/main" val="79262626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9" name="Rectangle 1229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 name="Espaço Reservado para Conteúdo 2">
            <a:extLst>
              <a:ext uri="{FF2B5EF4-FFF2-40B4-BE49-F238E27FC236}">
                <a16:creationId xmlns:a16="http://schemas.microsoft.com/office/drawing/2014/main" id="{1608CED9-462F-D34E-1AE3-9EB231C946C0}"/>
              </a:ext>
            </a:extLst>
          </p:cNvPr>
          <p:cNvSpPr>
            <a:spLocks noGrp="1"/>
          </p:cNvSpPr>
          <p:nvPr>
            <p:ph idx="1"/>
          </p:nvPr>
        </p:nvSpPr>
        <p:spPr>
          <a:xfrm>
            <a:off x="838200" y="1244600"/>
            <a:ext cx="5511800" cy="4932363"/>
          </a:xfrm>
        </p:spPr>
        <p:txBody>
          <a:bodyPr anchor="b">
            <a:noAutofit/>
          </a:bodyPr>
          <a:lstStyle/>
          <a:p>
            <a:pPr marL="0" indent="0" rtl="0">
              <a:buNone/>
            </a:pPr>
            <a:r>
              <a:rPr lang="fr" sz="2000" b="0" i="0" u="none" strike="noStrike">
                <a:latin typeface="Aptos Display"/>
              </a:rPr>
              <a:t>L'économie de Saint-Christophe-et-Niévès dépend fortement du tourisme, soutenu par le climat attrayant des îles, leur beauté scénique et une variété d'activités telles que la plongée en apnée, la plongée sous-marine et la randonnée. La nation bénéficie également de son programme de citoyenneté économique, qui offre la citoyenneté aux investisseurs étrangers en échange de contributions substantielles au développement du pays.</a:t>
            </a:r>
          </a:p>
          <a:p>
            <a:pPr marL="0" indent="0" rtl="0">
              <a:buNone/>
            </a:pPr>
            <a:r>
              <a:rPr lang="fr" sz="2000" b="0" i="0" u="none" strike="noStrike">
                <a:latin typeface="Aptos Display"/>
              </a:rPr>
              <a:t>L'agriculture, bien que moins dominante qu'autrefois, joue encore un rôle, avec un accent sur la canne à sucre, les fruits et les légumes. Le gouvernement continue de diversifier l'économie, visant à attirer des investissements dans les énergies renouvelables et le développement durable. </a:t>
            </a:r>
          </a:p>
          <a:p>
            <a:pPr marL="0" indent="0" rtl="0">
              <a:buNone/>
            </a:pPr>
            <a:r>
              <a:rPr lang="fr" sz="2000" b="0" i="0" u="none" strike="noStrike">
                <a:latin typeface="Aptos Display"/>
              </a:rPr>
              <a:t>Avec son mélange unique de charme naturel, de profondeur historique et d'opportunités économiques, Saint-Christophe-et-Niévès reste une destination captivante pour les touristes et les investisseurs.</a:t>
            </a:r>
            <a:endParaRPr lang="pt-BR" sz="2000"/>
          </a:p>
        </p:txBody>
      </p:sp>
      <p:pic>
        <p:nvPicPr>
          <p:cNvPr id="12294" name="Picture 6" descr="Basseterre, Saint Kitts and Nevis: Capital at Sea Level of the Caribbean">
            <a:extLst>
              <a:ext uri="{FF2B5EF4-FFF2-40B4-BE49-F238E27FC236}">
                <a16:creationId xmlns:a16="http://schemas.microsoft.com/office/drawing/2014/main" id="{C739A198-72B9-2734-E47F-8D8F1345B0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577" t="-2" r="28386"/>
          <a:stretch>
            <a:fillRect/>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75168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ítulo 1">
            <a:extLst>
              <a:ext uri="{FF2B5EF4-FFF2-40B4-BE49-F238E27FC236}">
                <a16:creationId xmlns:a16="http://schemas.microsoft.com/office/drawing/2014/main" id="{168557F4-89B0-8585-A48A-43CB21841278}"/>
              </a:ext>
            </a:extLst>
          </p:cNvPr>
          <p:cNvSpPr>
            <a:spLocks noGrp="1"/>
          </p:cNvSpPr>
          <p:nvPr>
            <p:ph type="title"/>
          </p:nvPr>
        </p:nvSpPr>
        <p:spPr>
          <a:xfrm>
            <a:off x="838201" y="365125"/>
            <a:ext cx="5251316" cy="1807305"/>
          </a:xfrm>
        </p:spPr>
        <p:txBody>
          <a:bodyPr>
            <a:noAutofit/>
          </a:bodyPr>
          <a:lstStyle/>
          <a:p>
            <a:pPr rtl="0"/>
            <a:r>
              <a:rPr lang="fr" sz="4400" b="0" i="0" u="none" strike="noStrike">
                <a:solidFill>
                  <a:srgbClr val="FFFFFF"/>
                </a:solidFill>
                <a:latin typeface="Aptos ExtraBold"/>
              </a:rPr>
              <a:t>Saint-Marin</a:t>
            </a:r>
          </a:p>
        </p:txBody>
      </p:sp>
      <p:sp>
        <p:nvSpPr>
          <p:cNvPr id="3" name="Espaço Reservado para Conteúdo 2">
            <a:extLst>
              <a:ext uri="{FF2B5EF4-FFF2-40B4-BE49-F238E27FC236}">
                <a16:creationId xmlns:a16="http://schemas.microsoft.com/office/drawing/2014/main" id="{585E3538-FB24-3791-4560-3A00F66AB734}"/>
              </a:ext>
            </a:extLst>
          </p:cNvPr>
          <p:cNvSpPr>
            <a:spLocks noGrp="1"/>
          </p:cNvSpPr>
          <p:nvPr>
            <p:ph idx="1"/>
          </p:nvPr>
        </p:nvSpPr>
        <p:spPr>
          <a:xfrm>
            <a:off x="838200" y="2333297"/>
            <a:ext cx="4619621" cy="3843666"/>
          </a:xfrm>
        </p:spPr>
        <p:txBody>
          <a:bodyPr anchor="b">
            <a:noAutofit/>
          </a:bodyPr>
          <a:lstStyle/>
          <a:p>
            <a:pPr marL="0" indent="0" rtl="0">
              <a:buNone/>
            </a:pPr>
            <a:r>
              <a:rPr lang="fr" sz="1900" b="0" i="0" u="none" strike="noStrike">
                <a:solidFill>
                  <a:srgbClr val="FFFFFF"/>
                </a:solidFill>
                <a:latin typeface="Aptos Display"/>
              </a:rPr>
              <a:t>Considérée comme la plus ancienne république du monde, Saint-Marin est complètement entourée par l'Italie. Elle est renommée pour son architecture historique et son industrie touristique florissante. </a:t>
            </a:r>
          </a:p>
          <a:p>
            <a:pPr marL="0" indent="0" rtl="0">
              <a:buNone/>
            </a:pPr>
            <a:r>
              <a:rPr lang="fr" sz="1900" b="0" i="0" u="none" strike="noStrike">
                <a:solidFill>
                  <a:srgbClr val="FFFFFF"/>
                </a:solidFill>
                <a:latin typeface="Aptos Display"/>
              </a:rPr>
              <a:t>Ce minuscule enclave, couvrant un peu plus de 61 kilomètres carrés, est perchée au sommet du Mont Titano et offre des vues à couper le souffle sur la campagne italienne environnante. </a:t>
            </a:r>
          </a:p>
          <a:p>
            <a:pPr marL="0" indent="0" rtl="0">
              <a:buNone/>
            </a:pPr>
            <a:r>
              <a:rPr lang="fr" sz="1900" b="0" i="0" u="none" strike="noStrike">
                <a:solidFill>
                  <a:srgbClr val="FFFFFF"/>
                </a:solidFill>
                <a:latin typeface="Aptos Display"/>
              </a:rPr>
              <a:t>L'histoire riche de Saint-Marin remonte à l'an 301 après J.-C., lorsqu'elle a été fondée par un tailleur de pierre nommé Marinus. Aujourd'hui, elle demeure un témoignage de siècles d'indépendance et de tradition.</a:t>
            </a:r>
            <a:endParaRPr lang="pt-BR" sz="1900">
              <a:solidFill>
                <a:schemeClr val="bg1"/>
              </a:solidFill>
            </a:endParaRPr>
          </a:p>
        </p:txBody>
      </p:sp>
      <p:pic>
        <p:nvPicPr>
          <p:cNvPr id="6" name="Imagem 5" descr="Uma imagem contendo Logotipo&#10;&#10;Descrição gerada automaticamente">
            <a:extLst>
              <a:ext uri="{FF2B5EF4-FFF2-40B4-BE49-F238E27FC236}">
                <a16:creationId xmlns:a16="http://schemas.microsoft.com/office/drawing/2014/main" id="{B0A1A1EB-1632-43C5-9657-D5805E3795D9}"/>
              </a:ext>
            </a:extLst>
          </p:cNvPr>
          <p:cNvPicPr>
            <a:picLocks noChangeAspect="1"/>
          </p:cNvPicPr>
          <p:nvPr/>
        </p:nvPicPr>
        <p:blipFill>
          <a:blip r:embed="rId2">
            <a:extLst>
              <a:ext uri="{28A0092B-C50C-407E-A947-70E740481C1C}">
                <a14:useLocalDpi xmlns:a14="http://schemas.microsoft.com/office/drawing/2010/main" val="0"/>
              </a:ext>
            </a:extLst>
          </a:blip>
          <a:srcRect l="14086" r="20704"/>
          <a:stretch>
            <a:fill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99733868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5" name="Picture 4" descr="Illuminated San Francisco City Hall">
            <a:extLst>
              <a:ext uri="{FF2B5EF4-FFF2-40B4-BE49-F238E27FC236}">
                <a16:creationId xmlns:a16="http://schemas.microsoft.com/office/drawing/2014/main" id="{938902F5-3CF9-43A0-3511-9296BADEE3A3}"/>
              </a:ext>
            </a:extLst>
          </p:cNvPr>
          <p:cNvPicPr>
            <a:picLocks noChangeAspect="1"/>
          </p:cNvPicPr>
          <p:nvPr/>
        </p:nvPicPr>
        <p:blipFill>
          <a:blip r:embed="rId2"/>
          <a:srcRect l="19944" t="6298" r="21049" b="6298"/>
          <a:stretch>
            <a:fillRect/>
          </a:stretch>
        </p:blipFill>
        <p:spPr>
          <a:xfrm>
            <a:off x="1" y="10"/>
            <a:ext cx="6936390" cy="6857990"/>
          </a:xfrm>
          <a:prstGeom prst="rect">
            <a:avLst/>
          </a:prstGeom>
        </p:spPr>
      </p:pic>
      <p:sp>
        <p:nvSpPr>
          <p:cNvPr id="3" name="Espaço Reservado para Conteúdo 2">
            <a:extLst>
              <a:ext uri="{FF2B5EF4-FFF2-40B4-BE49-F238E27FC236}">
                <a16:creationId xmlns:a16="http://schemas.microsoft.com/office/drawing/2014/main" id="{70202F11-5D64-3944-2904-CB34A9D590CC}"/>
              </a:ext>
            </a:extLst>
          </p:cNvPr>
          <p:cNvSpPr>
            <a:spLocks noGrp="1"/>
          </p:cNvSpPr>
          <p:nvPr>
            <p:ph idx="1"/>
          </p:nvPr>
        </p:nvSpPr>
        <p:spPr>
          <a:xfrm>
            <a:off x="7531610" y="952500"/>
            <a:ext cx="3822189" cy="5224463"/>
          </a:xfrm>
        </p:spPr>
        <p:txBody>
          <a:bodyPr anchor="b">
            <a:noAutofit/>
          </a:bodyPr>
          <a:lstStyle/>
          <a:p>
            <a:pPr marL="0" indent="0" rtl="0">
              <a:buNone/>
            </a:pPr>
            <a:r>
              <a:rPr lang="fr" sz="2000" b="0" i="0" u="none" strike="noStrike">
                <a:latin typeface="Aptos Display"/>
              </a:rPr>
              <a:t>La capitale, également appelée Saint-Marin, est un site du patrimoine mondial de l'UNESCO, célébré pour sa vieille ville médiévale fortifiée et ses rues pavées étroites. </a:t>
            </a:r>
          </a:p>
          <a:p>
            <a:pPr marL="0" indent="0" rtl="0">
              <a:buNone/>
            </a:pPr>
            <a:r>
              <a:rPr lang="fr" sz="2000" b="0" i="0" u="none" strike="noStrike">
                <a:latin typeface="Aptos Display"/>
              </a:rPr>
              <a:t>Les points de repère notables comprennent les Trois Tours de Saint-Marin, chacune perchée sur un pic du Mont Titano, et la Basilique de Saint-Marin, qui abrite les reliques du saint patron du pays. </a:t>
            </a:r>
          </a:p>
          <a:p>
            <a:pPr marL="0" indent="0" rtl="0">
              <a:buNone/>
            </a:pPr>
            <a:r>
              <a:rPr lang="fr" sz="2000" b="0" i="0" u="none" strike="noStrike">
                <a:latin typeface="Aptos Display"/>
              </a:rPr>
              <a:t>Le Palais Public, ou Palazzo Pubblico, sert de mairie et de siège du gouvernement, reflétant le patrimoine politique de longue date de la république.</a:t>
            </a:r>
            <a:endParaRPr lang="pt-BR" sz="2000"/>
          </a:p>
        </p:txBody>
      </p:sp>
    </p:spTree>
    <p:extLst>
      <p:ext uri="{BB962C8B-B14F-4D97-AF65-F5344CB8AC3E}">
        <p14:creationId xmlns:p14="http://schemas.microsoft.com/office/powerpoint/2010/main" val="332648424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0202F11-5D64-3944-2904-CB34A9D590CC}"/>
              </a:ext>
            </a:extLst>
          </p:cNvPr>
          <p:cNvSpPr>
            <a:spLocks noGrp="1"/>
          </p:cNvSpPr>
          <p:nvPr>
            <p:ph idx="1"/>
          </p:nvPr>
        </p:nvSpPr>
        <p:spPr>
          <a:xfrm>
            <a:off x="533400" y="3657599"/>
            <a:ext cx="11220450" cy="2747963"/>
          </a:xfrm>
        </p:spPr>
        <p:txBody>
          <a:bodyPr anchor="b">
            <a:noAutofit/>
          </a:bodyPr>
          <a:lstStyle/>
          <a:p>
            <a:pPr marL="0" indent="0" rtl="0">
              <a:buNone/>
            </a:pPr>
            <a:r>
              <a:rPr lang="fr" sz="2000" b="0" i="0" u="none" strike="noStrike">
                <a:latin typeface="Aptos Display"/>
              </a:rPr>
              <a:t>Le tourisme est un moteur économique clé, attirant des visiteurs avec ses sites historiques, ses musées et ses boutiques hors taxes. Le festival médiéval annuel et les tournois d'arbalète sont des attractions majeures, offrant un aperçu du passé riche du pays. </a:t>
            </a:r>
          </a:p>
          <a:p>
            <a:pPr marL="0" indent="0" rtl="0">
              <a:buNone/>
            </a:pPr>
            <a:r>
              <a:rPr lang="fr" sz="2000" b="0" i="0" u="none" strike="noStrike">
                <a:latin typeface="Aptos Display"/>
              </a:rPr>
              <a:t>Saint-Marin bénéficie également d'une économie stable, d'un faible taux de chômage et d'un niveau de vie élevé, en faisant une combinaison unique de charme historique et de prospérité moderne.</a:t>
            </a:r>
            <a:endParaRPr lang="pt-BR" sz="2000"/>
          </a:p>
        </p:txBody>
      </p:sp>
      <p:pic>
        <p:nvPicPr>
          <p:cNvPr id="7170" name="Picture 2" descr="The Medieval Days Festival in San Marino - The World's Oldest Republic">
            <a:extLst>
              <a:ext uri="{FF2B5EF4-FFF2-40B4-BE49-F238E27FC236}">
                <a16:creationId xmlns:a16="http://schemas.microsoft.com/office/drawing/2014/main" id="{29F7C435-6B93-E68B-D9E8-19A15D35B1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1189" b="25138"/>
          <a:stretch>
            <a:fillRect/>
          </a:stretch>
        </p:blipFill>
        <p:spPr bwMode="auto">
          <a:xfrm>
            <a:off x="0" y="0"/>
            <a:ext cx="12192000" cy="436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0170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ítulo 1">
            <a:extLst>
              <a:ext uri="{FF2B5EF4-FFF2-40B4-BE49-F238E27FC236}">
                <a16:creationId xmlns:a16="http://schemas.microsoft.com/office/drawing/2014/main" id="{83169C8F-D181-FF6B-DBCC-9AF4504D1041}"/>
              </a:ext>
            </a:extLst>
          </p:cNvPr>
          <p:cNvSpPr>
            <a:spLocks noGrp="1"/>
          </p:cNvSpPr>
          <p:nvPr>
            <p:ph type="title"/>
          </p:nvPr>
        </p:nvSpPr>
        <p:spPr>
          <a:xfrm>
            <a:off x="838201" y="365125"/>
            <a:ext cx="5251316" cy="1807305"/>
          </a:xfrm>
        </p:spPr>
        <p:txBody>
          <a:bodyPr>
            <a:noAutofit/>
          </a:bodyPr>
          <a:lstStyle/>
          <a:p>
            <a:pPr rtl="0"/>
            <a:r>
              <a:rPr lang="fr" sz="4400" b="0" i="0" u="none" strike="noStrike">
                <a:solidFill>
                  <a:srgbClr val="E8E8E8"/>
                </a:solidFill>
                <a:latin typeface="Aptos ExtraBold"/>
              </a:rPr>
              <a:t>Monaco</a:t>
            </a:r>
          </a:p>
        </p:txBody>
      </p:sp>
      <p:sp>
        <p:nvSpPr>
          <p:cNvPr id="3" name="Espaço Reservado para Conteúdo 2">
            <a:extLst>
              <a:ext uri="{FF2B5EF4-FFF2-40B4-BE49-F238E27FC236}">
                <a16:creationId xmlns:a16="http://schemas.microsoft.com/office/drawing/2014/main" id="{4CB559A3-5F1B-E425-C750-D5C0F533F440}"/>
              </a:ext>
            </a:extLst>
          </p:cNvPr>
          <p:cNvSpPr>
            <a:spLocks noGrp="1"/>
          </p:cNvSpPr>
          <p:nvPr>
            <p:ph idx="1"/>
          </p:nvPr>
        </p:nvSpPr>
        <p:spPr>
          <a:xfrm>
            <a:off x="838200" y="2333297"/>
            <a:ext cx="4619621" cy="3843666"/>
          </a:xfrm>
        </p:spPr>
        <p:txBody>
          <a:bodyPr anchor="b">
            <a:noAutofit/>
          </a:bodyPr>
          <a:lstStyle/>
          <a:p>
            <a:pPr marL="0" indent="0" rtl="0">
              <a:buNone/>
            </a:pPr>
            <a:r>
              <a:rPr lang="fr" sz="2000" b="0" i="0" u="none" strike="noStrike" dirty="0">
                <a:solidFill>
                  <a:srgbClr val="E8E8E8"/>
                </a:solidFill>
                <a:latin typeface="Aptos Display"/>
              </a:rPr>
              <a:t>Connu pour sa richesse et comme destination touristique de luxe, Monaco est situé sur la Côte d'Azur en Europe occidentale. Il a une très petite superficie mais une population dense, renforcée par son statut de paradis fiscal. </a:t>
            </a:r>
          </a:p>
          <a:p>
            <a:pPr marL="0" indent="0" rtl="0">
              <a:buNone/>
            </a:pPr>
            <a:r>
              <a:rPr lang="fr" sz="2000" b="0" i="0" u="none" strike="noStrike" dirty="0">
                <a:solidFill>
                  <a:srgbClr val="E8E8E8"/>
                </a:solidFill>
                <a:latin typeface="Aptos Display"/>
              </a:rPr>
              <a:t>Ce micro-état indépendant couvre à peine 2 kilomètres carrés, ce qui en fait le deuxième plus petit pays du monde, mais il est l'incarnation du glamour et de l'opulence.</a:t>
            </a:r>
          </a:p>
        </p:txBody>
      </p:sp>
      <p:pic>
        <p:nvPicPr>
          <p:cNvPr id="5" name="Imagem 4" descr="Forma, Retângulo&#10;&#10;Descrição gerada automaticamente">
            <a:extLst>
              <a:ext uri="{FF2B5EF4-FFF2-40B4-BE49-F238E27FC236}">
                <a16:creationId xmlns:a16="http://schemas.microsoft.com/office/drawing/2014/main" id="{5BB71768-AED1-D5BE-1773-EB2B996ED39E}"/>
              </a:ext>
            </a:extLst>
          </p:cNvPr>
          <p:cNvPicPr>
            <a:picLocks noChangeAspect="1"/>
          </p:cNvPicPr>
          <p:nvPr/>
        </p:nvPicPr>
        <p:blipFill>
          <a:blip r:embed="rId2">
            <a:extLst>
              <a:ext uri="{28A0092B-C50C-407E-A947-70E740481C1C}">
                <a14:useLocalDpi xmlns:a14="http://schemas.microsoft.com/office/drawing/2010/main" val="0"/>
              </a:ext>
            </a:extLst>
          </a:blip>
          <a:srcRect l="15097" r="15346" b="-1"/>
          <a:stretch>
            <a:fill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67182550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9218" name="Picture 2" descr="Monaco's Racing Legacy: A Brief History of the Iconic F1 Race - MatraX  Lubricants">
            <a:extLst>
              <a:ext uri="{FF2B5EF4-FFF2-40B4-BE49-F238E27FC236}">
                <a16:creationId xmlns:a16="http://schemas.microsoft.com/office/drawing/2014/main" id="{E12CB9CE-E31A-BA1A-B57C-3C8C359764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1847" r="10966"/>
          <a:stretch>
            <a:fillRect/>
          </a:stretch>
        </p:blipFill>
        <p:spPr bwMode="auto">
          <a:xfrm>
            <a:off x="20" y="10"/>
            <a:ext cx="6972280"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Espaço Reservado para Conteúdo 2">
            <a:extLst>
              <a:ext uri="{FF2B5EF4-FFF2-40B4-BE49-F238E27FC236}">
                <a16:creationId xmlns:a16="http://schemas.microsoft.com/office/drawing/2014/main" id="{2E05FC4F-8799-F5B6-1DFC-DB93674D1950}"/>
              </a:ext>
            </a:extLst>
          </p:cNvPr>
          <p:cNvSpPr>
            <a:spLocks noGrp="1"/>
          </p:cNvSpPr>
          <p:nvPr>
            <p:ph idx="1"/>
          </p:nvPr>
        </p:nvSpPr>
        <p:spPr>
          <a:xfrm>
            <a:off x="7188200" y="635000"/>
            <a:ext cx="4165598" cy="5541963"/>
          </a:xfrm>
        </p:spPr>
        <p:txBody>
          <a:bodyPr anchor="b">
            <a:noAutofit/>
          </a:bodyPr>
          <a:lstStyle/>
          <a:p>
            <a:pPr marL="0" indent="0" rtl="0">
              <a:buNone/>
            </a:pPr>
            <a:r>
              <a:rPr lang="fr" sz="2000" b="0" i="0" u="none" strike="noStrike">
                <a:latin typeface="Aptos Display"/>
              </a:rPr>
              <a:t>Monaco est célèbre pour ses événements grandioses tels que le Grand Prix de Monaco, l'une des courses automobiles les plus prestigieuses du monde, et le Rallye de Monte Carlo.</a:t>
            </a:r>
          </a:p>
          <a:p>
            <a:pPr marL="0" indent="0" rtl="0">
              <a:buNone/>
            </a:pPr>
            <a:r>
              <a:rPr lang="fr" sz="2000" b="0" i="0" u="none" strike="noStrike">
                <a:latin typeface="Aptos Display"/>
              </a:rPr>
              <a:t>L'économie de Monaco prospère non seulement grâce au tourisme, mais aussi grâce aux services bancaires et immobiliers. La principauté offre un régime sans impôt sur le revenu, ce qui attire les riches du monde entier, contribuant à un niveau de vie élevé et à un marché immobilier florissant. Sa côte méditerranéenne, son climat doux et son environnement sûr sont d'autres attraits.</a:t>
            </a:r>
            <a:endParaRPr lang="pt-BR" sz="2000"/>
          </a:p>
        </p:txBody>
      </p:sp>
    </p:spTree>
    <p:extLst>
      <p:ext uri="{BB962C8B-B14F-4D97-AF65-F5344CB8AC3E}">
        <p14:creationId xmlns:p14="http://schemas.microsoft.com/office/powerpoint/2010/main" val="337210346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328A95D2-62DD-5F12-64C8-56B6FD13DDF4}"/>
              </a:ext>
            </a:extLst>
          </p:cNvPr>
          <p:cNvSpPr>
            <a:spLocks noGrp="1"/>
          </p:cNvSpPr>
          <p:nvPr>
            <p:ph idx="1"/>
          </p:nvPr>
        </p:nvSpPr>
        <p:spPr>
          <a:xfrm>
            <a:off x="838200" y="1889125"/>
            <a:ext cx="10515600" cy="4351338"/>
          </a:xfrm>
        </p:spPr>
        <p:txBody>
          <a:bodyPr anchor="b">
            <a:noAutofit/>
          </a:bodyPr>
          <a:lstStyle/>
          <a:p>
            <a:pPr marL="0" indent="0" rtl="0">
              <a:buNone/>
            </a:pPr>
            <a:r>
              <a:rPr lang="fr" sz="2000" b="0" i="0" u="none" strike="noStrike">
                <a:solidFill>
                  <a:srgbClr val="FFFFFF"/>
                </a:solidFill>
                <a:latin typeface="Aptos Display"/>
              </a:rPr>
              <a:t>L'offre culturelle à Monaco est abondante avec des musées, des opéras, des ballets et un concours annuel de feux d'artifice. Le Casino de Monte-Carlo, une merveille architecturale, ajoute à son attrait, attirant des visiteurs qui souhaitent s'adonner à des jeux de classe mondiale. </a:t>
            </a:r>
          </a:p>
          <a:p>
            <a:pPr marL="0" indent="0" rtl="0">
              <a:buNone/>
            </a:pPr>
            <a:r>
              <a:rPr lang="fr" sz="2000" b="0" i="0" u="none" strike="noStrike">
                <a:solidFill>
                  <a:srgbClr val="FFFFFF"/>
                </a:solidFill>
                <a:latin typeface="Aptos Display"/>
              </a:rPr>
              <a:t>Malgré sa taille minuscule, l'influence et l'attrait de Monaco en tant que destination de luxe sont inégalés à l'échelle mondiale, en faisant un lieu unique et captivant à visiter ou à résider.</a:t>
            </a:r>
            <a:endParaRPr lang="pt-BR" sz="2000">
              <a:solidFill>
                <a:schemeClr val="bg1"/>
              </a:solidFill>
            </a:endParaRPr>
          </a:p>
        </p:txBody>
      </p:sp>
      <p:pic>
        <p:nvPicPr>
          <p:cNvPr id="10242" name="Picture 2" descr="THE TOP 15 Things To Do in Monaco | Attractions &amp; Activities">
            <a:extLst>
              <a:ext uri="{FF2B5EF4-FFF2-40B4-BE49-F238E27FC236}">
                <a16:creationId xmlns:a16="http://schemas.microsoft.com/office/drawing/2014/main" id="{55B7C10B-DC5D-E694-644D-BB66B0064FE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41392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2050" name="Picture 2" descr="Screen Airport Images | Free Photos, PNG Stickers, Wallpapers &amp; Backgrounds  - rawpixel">
            <a:extLst>
              <a:ext uri="{FF2B5EF4-FFF2-40B4-BE49-F238E27FC236}">
                <a16:creationId xmlns:a16="http://schemas.microsoft.com/office/drawing/2014/main" id="{3ACC05B9-56F6-8C11-96C5-995D7B6B85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5407" t="7849" r="13195"/>
          <a:stretch>
            <a:fillRect/>
          </a:stretch>
        </p:blipFill>
        <p:spPr bwMode="auto">
          <a:xfrm>
            <a:off x="20" y="10"/>
            <a:ext cx="6845280"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4" name="Espaço Reservado para Conteúdo 3">
            <a:extLst>
              <a:ext uri="{FF2B5EF4-FFF2-40B4-BE49-F238E27FC236}">
                <a16:creationId xmlns:a16="http://schemas.microsoft.com/office/drawing/2014/main" id="{138A4AEE-E321-5D69-CD78-EA0DD9DC6477}"/>
              </a:ext>
            </a:extLst>
          </p:cNvPr>
          <p:cNvSpPr>
            <a:spLocks noGrp="1"/>
          </p:cNvSpPr>
          <p:nvPr>
            <p:ph idx="1"/>
          </p:nvPr>
        </p:nvSpPr>
        <p:spPr>
          <a:xfrm>
            <a:off x="7313676" y="800100"/>
            <a:ext cx="4406900" cy="5503863"/>
          </a:xfrm>
        </p:spPr>
        <p:txBody>
          <a:bodyPr anchor="b">
            <a:noAutofit/>
          </a:bodyPr>
          <a:lstStyle/>
          <a:p>
            <a:pPr marL="0" indent="0" rtl="0">
              <a:buNone/>
            </a:pPr>
            <a:r>
              <a:rPr lang="fr" sz="2000" b="0" i="0" u="none" strike="noStrike">
                <a:solidFill>
                  <a:srgbClr val="FFFFFF"/>
                </a:solidFill>
                <a:latin typeface="Aptos Display"/>
              </a:rPr>
              <a:t>Les micro-États sont de petits pays souverains. Ils ont souvent une superficie et une population limitées. </a:t>
            </a:r>
          </a:p>
          <a:p>
            <a:pPr marL="0" indent="0" rtl="0">
              <a:buNone/>
            </a:pPr>
            <a:r>
              <a:rPr lang="fr" sz="2000" b="0" i="0" u="none" strike="noStrike">
                <a:solidFill>
                  <a:srgbClr val="FFFFFF"/>
                </a:solidFill>
                <a:latin typeface="Aptos Display"/>
              </a:rPr>
              <a:t>Malgré leur taille, ils jouent des rôles uniques à l'échelle mondiale. Les micro-États peuvent avoir des économies vibrantes, des cultures riches et une influence politique significative. Ils font face à des défis et des opportunités uniques. </a:t>
            </a:r>
          </a:p>
          <a:p>
            <a:pPr marL="0" indent="0" rtl="0">
              <a:buNone/>
            </a:pPr>
            <a:r>
              <a:rPr lang="fr" sz="2000" b="0" i="0" u="none" strike="noStrike">
                <a:solidFill>
                  <a:srgbClr val="FFFFFF"/>
                </a:solidFill>
                <a:latin typeface="Aptos Display"/>
              </a:rPr>
              <a:t>Dans cette présentation, nous explorerons le monde fascinant des micro-États, leurs caractéristiques et leur impact sur la scène mondiale. Plongeons ensemble pour découvrir les aspects intrigants de ces petites mais puissantes nations.</a:t>
            </a:r>
            <a:endParaRPr lang="pt-BR" sz="2000">
              <a:solidFill>
                <a:schemeClr val="bg1"/>
              </a:solidFill>
            </a:endParaRPr>
          </a:p>
        </p:txBody>
      </p:sp>
    </p:spTree>
    <p:extLst>
      <p:ext uri="{BB962C8B-B14F-4D97-AF65-F5344CB8AC3E}">
        <p14:creationId xmlns:p14="http://schemas.microsoft.com/office/powerpoint/2010/main" val="89988765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 name="Título 4">
            <a:extLst>
              <a:ext uri="{FF2B5EF4-FFF2-40B4-BE49-F238E27FC236}">
                <a16:creationId xmlns:a16="http://schemas.microsoft.com/office/drawing/2014/main" id="{572F0048-1F3D-5FA4-2FA6-C590EFA9137F}"/>
              </a:ext>
            </a:extLst>
          </p:cNvPr>
          <p:cNvSpPr>
            <a:spLocks noGrp="1"/>
          </p:cNvSpPr>
          <p:nvPr>
            <p:ph type="title"/>
          </p:nvPr>
        </p:nvSpPr>
        <p:spPr>
          <a:xfrm>
            <a:off x="838201" y="365125"/>
            <a:ext cx="5251316" cy="1807305"/>
          </a:xfrm>
        </p:spPr>
        <p:txBody>
          <a:bodyPr>
            <a:noAutofit/>
          </a:bodyPr>
          <a:lstStyle/>
          <a:p>
            <a:pPr rtl="0"/>
            <a:r>
              <a:rPr lang="fr" sz="4400" b="0" i="0" u="none" strike="noStrike">
                <a:latin typeface="Aptos ExtraBold"/>
              </a:rPr>
              <a:t>Andorre</a:t>
            </a:r>
          </a:p>
        </p:txBody>
      </p:sp>
      <p:sp>
        <p:nvSpPr>
          <p:cNvPr id="6" name="Espaço Reservado para Conteúdo 5">
            <a:extLst>
              <a:ext uri="{FF2B5EF4-FFF2-40B4-BE49-F238E27FC236}">
                <a16:creationId xmlns:a16="http://schemas.microsoft.com/office/drawing/2014/main" id="{3817DA97-C3FC-AAAD-0E26-39686AA18EA9}"/>
              </a:ext>
            </a:extLst>
          </p:cNvPr>
          <p:cNvSpPr>
            <a:spLocks noGrp="1"/>
          </p:cNvSpPr>
          <p:nvPr>
            <p:ph idx="1"/>
          </p:nvPr>
        </p:nvSpPr>
        <p:spPr>
          <a:xfrm>
            <a:off x="838200" y="2333297"/>
            <a:ext cx="4619621" cy="3843666"/>
          </a:xfrm>
        </p:spPr>
        <p:txBody>
          <a:bodyPr anchor="b">
            <a:noAutofit/>
          </a:bodyPr>
          <a:lstStyle/>
          <a:p>
            <a:pPr marL="0" indent="0" rtl="0">
              <a:buNone/>
            </a:pPr>
            <a:r>
              <a:rPr lang="fr" sz="1700" b="0" i="0" u="none" strike="noStrike" dirty="0">
                <a:latin typeface="Aptos Display"/>
              </a:rPr>
              <a:t>Niché dans les Pyrénées entre la France et l'Espagne, Andorre est une coprincipauté gouvernée conjointement par le Président de la France et l'Évêque d'Urgel en Espagne. </a:t>
            </a:r>
          </a:p>
          <a:p>
            <a:pPr marL="0" indent="0" rtl="0">
              <a:buNone/>
            </a:pPr>
            <a:r>
              <a:rPr lang="fr" sz="1700" b="0" i="0" u="none" strike="noStrike" dirty="0">
                <a:latin typeface="Aptos Display"/>
              </a:rPr>
              <a:t>Le tourisme, en particulier pour le ski et son statut hors taxes, est le moteur de son économie. Les paysages pittoresques du pays et son climat de haute altitude en font une destination idéale pour les amateurs de sports d'hiver et les amoureux de la nature. </a:t>
            </a:r>
          </a:p>
          <a:p>
            <a:pPr marL="0" indent="0" rtl="0">
              <a:buNone/>
            </a:pPr>
            <a:r>
              <a:rPr lang="fr" sz="1700" b="0" i="0" u="none" strike="noStrike" dirty="0">
                <a:latin typeface="Aptos Display"/>
              </a:rPr>
              <a:t>Avec une superficie de seulement 468 kilomètres carrés, Andorre est le seizième plus petit pays du monde en termes de superficie, mais il offre une impressionnante variété de panoramas montagneux, d'églises anciennes et de villages pittoresques.</a:t>
            </a:r>
            <a:endParaRPr lang="pt-BR" sz="1700" dirty="0"/>
          </a:p>
        </p:txBody>
      </p:sp>
      <p:pic>
        <p:nvPicPr>
          <p:cNvPr id="14" name="Imagem 13" descr="Uma imagem contendo Logotipo&#10;&#10;Descrição gerada automaticamente">
            <a:extLst>
              <a:ext uri="{FF2B5EF4-FFF2-40B4-BE49-F238E27FC236}">
                <a16:creationId xmlns:a16="http://schemas.microsoft.com/office/drawing/2014/main" id="{0D3A722B-A3CC-43D1-01B8-AA93852EA8A4}"/>
              </a:ext>
            </a:extLst>
          </p:cNvPr>
          <p:cNvPicPr>
            <a:picLocks noChangeAspect="1"/>
          </p:cNvPicPr>
          <p:nvPr/>
        </p:nvPicPr>
        <p:blipFill>
          <a:blip r:embed="rId2">
            <a:extLst>
              <a:ext uri="{28A0092B-C50C-407E-A947-70E740481C1C}">
                <a14:useLocalDpi xmlns:a14="http://schemas.microsoft.com/office/drawing/2010/main" val="0"/>
              </a:ext>
            </a:extLst>
          </a:blip>
          <a:srcRect l="12423" r="18841" b="2"/>
          <a:stretch>
            <a:fillRect/>
          </a:stretch>
        </p:blipFill>
        <p:spPr>
          <a:xfrm>
            <a:off x="5457821" y="10"/>
            <a:ext cx="673417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425558403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4098" name="Picture 2" descr="Mapa de Andorra la Vella, Andorra - Dobrar Fronteiras">
            <a:extLst>
              <a:ext uri="{FF2B5EF4-FFF2-40B4-BE49-F238E27FC236}">
                <a16:creationId xmlns:a16="http://schemas.microsoft.com/office/drawing/2014/main" id="{F7C6A00C-C56F-402F-6023-83A4523CFD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821" t="11267" r="38792" b="1"/>
          <a:stretch>
            <a:fillRect/>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Espaço Reservado para Conteúdo 2">
            <a:extLst>
              <a:ext uri="{FF2B5EF4-FFF2-40B4-BE49-F238E27FC236}">
                <a16:creationId xmlns:a16="http://schemas.microsoft.com/office/drawing/2014/main" id="{E592BD99-2FBB-A300-7A81-637E083E9688}"/>
              </a:ext>
            </a:extLst>
          </p:cNvPr>
          <p:cNvSpPr>
            <a:spLocks noGrp="1"/>
          </p:cNvSpPr>
          <p:nvPr>
            <p:ph idx="1"/>
          </p:nvPr>
        </p:nvSpPr>
        <p:spPr>
          <a:xfrm>
            <a:off x="6513788" y="1045029"/>
            <a:ext cx="4840010" cy="5131934"/>
          </a:xfrm>
        </p:spPr>
        <p:txBody>
          <a:bodyPr anchor="b">
            <a:noAutofit/>
          </a:bodyPr>
          <a:lstStyle/>
          <a:p>
            <a:pPr marL="0" indent="0" rtl="0">
              <a:buNone/>
            </a:pPr>
            <a:r>
              <a:rPr lang="fr" sz="2000" b="0" i="0" u="none" strike="noStrike">
                <a:latin typeface="Aptos Display"/>
              </a:rPr>
              <a:t>La capitale, Andorre-la-Vieille, est réputée pour sa scène commerciale dynamique grâce à l'absence de taxes sur les ventes, attirant des visiteurs de toute l'Europe intéressés par des biens de luxe, de l'électronique et de l'alcool à des prix plus bas. </a:t>
            </a:r>
          </a:p>
          <a:p>
            <a:pPr marL="0" indent="0" rtl="0">
              <a:buNone/>
            </a:pPr>
            <a:r>
              <a:rPr lang="fr" sz="2000" b="0" i="0" u="none" strike="noStrike">
                <a:latin typeface="Aptos Display"/>
              </a:rPr>
              <a:t>Le patrimoine culturel d'Andorre est riche en architecture romane, visible dans des structures comme l'église de Santa Coloma, datant du IXe siècle.</a:t>
            </a:r>
            <a:endParaRPr lang="pt-BR" sz="2000"/>
          </a:p>
        </p:txBody>
      </p:sp>
    </p:spTree>
    <p:extLst>
      <p:ext uri="{BB962C8B-B14F-4D97-AF65-F5344CB8AC3E}">
        <p14:creationId xmlns:p14="http://schemas.microsoft.com/office/powerpoint/2010/main" val="95339419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80" name="Rectangle 6179">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6182" name="Rectangle 6181">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prstClr val="white"/>
              </a:solidFill>
              <a:latin typeface="Calibri"/>
            </a:endParaRPr>
          </a:p>
        </p:txBody>
      </p:sp>
      <p:sp>
        <p:nvSpPr>
          <p:cNvPr id="6184" name="Rectangle 6183">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prstClr val="white"/>
              </a:solidFill>
              <a:latin typeface="Calibri" panose="020F0502020204030204"/>
            </a:endParaRPr>
          </a:p>
        </p:txBody>
      </p:sp>
      <p:pic>
        <p:nvPicPr>
          <p:cNvPr id="6146" name="Picture 2" descr="Andorra: The Land Of Mountains And Shopping Centers">
            <a:extLst>
              <a:ext uri="{FF2B5EF4-FFF2-40B4-BE49-F238E27FC236}">
                <a16:creationId xmlns:a16="http://schemas.microsoft.com/office/drawing/2014/main" id="{94121FDC-9588-1CB7-C798-76B2F3AA65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605" r="11606" b="1"/>
          <a:stretch>
            <a:fillRect/>
          </a:stretch>
        </p:blipFill>
        <p:spPr bwMode="auto">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effectLst>
            <a:outerShdw blurRad="50800" dist="38100" dir="10800000" algn="r" rotWithShape="0">
              <a:schemeClr val="bg1">
                <a:lumMod val="85000"/>
                <a:alpha val="30000"/>
              </a:schemeClr>
            </a:outerShdw>
          </a:effectLst>
          <a:extLst>
            <a:ext uri="{909E8E84-426E-40DD-AFC4-6F175D3DCCD1}">
              <a14:hiddenFill xmlns:a14="http://schemas.microsoft.com/office/drawing/2010/main">
                <a:solidFill>
                  <a:srgbClr val="FFFFFF"/>
                </a:solidFill>
              </a14:hiddenFill>
            </a:ext>
          </a:extLst>
        </p:spPr>
      </p:pic>
      <p:sp>
        <p:nvSpPr>
          <p:cNvPr id="6" name="Retângulo 5">
            <a:extLst>
              <a:ext uri="{FF2B5EF4-FFF2-40B4-BE49-F238E27FC236}">
                <a16:creationId xmlns:a16="http://schemas.microsoft.com/office/drawing/2014/main" id="{C0788691-9B2F-5254-F66D-794DE08681B0}"/>
              </a:ext>
            </a:extLst>
          </p:cNvPr>
          <p:cNvSpPr/>
          <p:nvPr/>
        </p:nvSpPr>
        <p:spPr>
          <a:xfrm>
            <a:off x="0" y="-1"/>
            <a:ext cx="5050971" cy="24819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pt-BR"/>
          </a:p>
        </p:txBody>
      </p:sp>
      <p:sp>
        <p:nvSpPr>
          <p:cNvPr id="5" name="Espaço Reservado para Conteúdo 2">
            <a:extLst>
              <a:ext uri="{FF2B5EF4-FFF2-40B4-BE49-F238E27FC236}">
                <a16:creationId xmlns:a16="http://schemas.microsoft.com/office/drawing/2014/main" id="{45FE5B36-7CF0-1833-C28B-11B53E73E50C}"/>
              </a:ext>
            </a:extLst>
          </p:cNvPr>
          <p:cNvSpPr txBox="1"/>
          <p:nvPr/>
        </p:nvSpPr>
        <p:spPr>
          <a:xfrm>
            <a:off x="411479" y="2688336"/>
            <a:ext cx="4498848" cy="3584448"/>
          </a:xfrm>
          <a:prstGeom prst="rect">
            <a:avLst/>
          </a:prstGeom>
        </p:spPr>
        <p:txBody>
          <a:bodyPr vert="horz"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spc="-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spc="-5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5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5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r>
              <a:rPr lang="fr" sz="2000" b="0" i="0" u="none" strike="noStrike">
                <a:latin typeface="Aptos Display"/>
              </a:rPr>
              <a:t>Malgré sa petite taille, Andorre maintient une infrastructure bien développée pour le tourisme, avec de nombreuses stations de ski, des sentiers de randonnée et des hôtels de luxe. </a:t>
            </a:r>
          </a:p>
          <a:p>
            <a:pPr marL="0" indent="0" rtl="0">
              <a:buNone/>
            </a:pPr>
            <a:r>
              <a:rPr lang="fr" sz="2000" b="0" i="0" u="none" strike="noStrike">
                <a:latin typeface="Aptos Display"/>
              </a:rPr>
              <a:t>Les efforts du gouvernement pour diversifier l'économie incluent la banque, le commerce de détail et la création d'une industrie technologique en plein essor. </a:t>
            </a:r>
          </a:p>
          <a:p>
            <a:pPr marL="0" indent="0" rtl="0">
              <a:buNone/>
            </a:pPr>
            <a:r>
              <a:rPr lang="fr" sz="2000" b="0" i="0" u="none" strike="noStrike">
                <a:latin typeface="Aptos Display"/>
              </a:rPr>
              <a:t>En conséquence, Andorre offre non seulement une beauté scénique et des activités récréatives, mais aussi un secteur commercial en croissance, ce qui en fait une combinaison unique de charme traditionnel et de commodité moderne.</a:t>
            </a:r>
          </a:p>
        </p:txBody>
      </p:sp>
    </p:spTree>
    <p:extLst>
      <p:ext uri="{BB962C8B-B14F-4D97-AF65-F5344CB8AC3E}">
        <p14:creationId xmlns:p14="http://schemas.microsoft.com/office/powerpoint/2010/main" val="239070667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ítulo 1">
            <a:extLst>
              <a:ext uri="{FF2B5EF4-FFF2-40B4-BE49-F238E27FC236}">
                <a16:creationId xmlns:a16="http://schemas.microsoft.com/office/drawing/2014/main" id="{1AE333C3-22A7-29E1-F194-B5F7F6B6CFF6}"/>
              </a:ext>
            </a:extLst>
          </p:cNvPr>
          <p:cNvSpPr>
            <a:spLocks noGrp="1"/>
          </p:cNvSpPr>
          <p:nvPr>
            <p:ph type="title"/>
          </p:nvPr>
        </p:nvSpPr>
        <p:spPr>
          <a:xfrm>
            <a:off x="6513788" y="365125"/>
            <a:ext cx="4840010" cy="1807305"/>
          </a:xfrm>
        </p:spPr>
        <p:txBody>
          <a:bodyPr>
            <a:noAutofit/>
          </a:bodyPr>
          <a:lstStyle/>
          <a:p>
            <a:pPr rtl="0"/>
            <a:r>
              <a:rPr lang="fr" sz="4400" b="0" i="0" u="none" strike="noStrike">
                <a:solidFill>
                  <a:srgbClr val="FFFFFF"/>
                </a:solidFill>
                <a:latin typeface="Aptos ExtraBold"/>
              </a:rPr>
              <a:t>Liechtenstein</a:t>
            </a:r>
          </a:p>
        </p:txBody>
      </p:sp>
      <p:pic>
        <p:nvPicPr>
          <p:cNvPr id="5" name="Imagem 4" descr="Forma&#10;&#10;Descrição gerada automaticamente com confiança média">
            <a:extLst>
              <a:ext uri="{FF2B5EF4-FFF2-40B4-BE49-F238E27FC236}">
                <a16:creationId xmlns:a16="http://schemas.microsoft.com/office/drawing/2014/main" id="{9E7D2879-5FD5-67C6-5FD4-ED428F8E31B9}"/>
              </a:ext>
            </a:extLst>
          </p:cNvPr>
          <p:cNvPicPr>
            <a:picLocks noChangeAspect="1"/>
          </p:cNvPicPr>
          <p:nvPr/>
        </p:nvPicPr>
        <p:blipFill>
          <a:blip r:embed="rId2">
            <a:extLst>
              <a:ext uri="{28A0092B-C50C-407E-A947-70E740481C1C}">
                <a14:useLocalDpi xmlns:a14="http://schemas.microsoft.com/office/drawing/2010/main" val="0"/>
              </a:ext>
            </a:extLst>
          </a:blip>
          <a:srcRect l="6222" r="40265"/>
          <a:stretch>
            <a:fillRect/>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Espaço Reservado para Conteúdo 2">
            <a:extLst>
              <a:ext uri="{FF2B5EF4-FFF2-40B4-BE49-F238E27FC236}">
                <a16:creationId xmlns:a16="http://schemas.microsoft.com/office/drawing/2014/main" id="{C73032C4-9ECE-1449-47E5-C3A49FC69512}"/>
              </a:ext>
            </a:extLst>
          </p:cNvPr>
          <p:cNvSpPr>
            <a:spLocks noGrp="1"/>
          </p:cNvSpPr>
          <p:nvPr>
            <p:ph idx="1"/>
          </p:nvPr>
        </p:nvSpPr>
        <p:spPr>
          <a:xfrm>
            <a:off x="6513788" y="2333297"/>
            <a:ext cx="4840010" cy="3843666"/>
          </a:xfrm>
        </p:spPr>
        <p:txBody>
          <a:bodyPr anchor="b">
            <a:noAutofit/>
          </a:bodyPr>
          <a:lstStyle/>
          <a:p>
            <a:pPr marL="0" indent="0" rtl="0">
              <a:buNone/>
            </a:pPr>
            <a:r>
              <a:rPr lang="fr" sz="2000" b="0" i="0" u="none" strike="noStrike">
                <a:solidFill>
                  <a:srgbClr val="FFFFFF"/>
                </a:solidFill>
                <a:latin typeface="Aptos Display"/>
              </a:rPr>
              <a:t>Situé entre la Suisse et l'Autriche, le Liechtenstein est une monarchie constitutionnelle avec des liens économiques solides avec ses voisins. Il est connu pour son secteur des services financiers.</a:t>
            </a:r>
          </a:p>
          <a:p>
            <a:pPr marL="0" indent="0" rtl="0">
              <a:buNone/>
            </a:pPr>
            <a:r>
              <a:rPr lang="fr" sz="2000" b="0" i="0" u="none" strike="noStrike">
                <a:solidFill>
                  <a:srgbClr val="FFFFFF"/>
                </a:solidFill>
                <a:latin typeface="Aptos Display"/>
              </a:rPr>
              <a:t>Couvrant seulement 160 kilomètres carrés, le Liechtenstein est l'une des nations les plus petites mais les plus riches du monde, avec un niveau de vie élevé et une économie robuste. </a:t>
            </a:r>
          </a:p>
          <a:p>
            <a:pPr marL="0" indent="0" rtl="0">
              <a:buNone/>
            </a:pPr>
            <a:r>
              <a:rPr lang="fr" sz="2000" b="0" i="0" u="none" strike="noStrike">
                <a:solidFill>
                  <a:srgbClr val="FFFFFF"/>
                </a:solidFill>
                <a:latin typeface="Aptos Display"/>
              </a:rPr>
              <a:t>Le principauté est nichée dans les Alpes, offrant des paysages pittoresques et un mélange de beauté naturelle et de charme historique.</a:t>
            </a:r>
            <a:endParaRPr lang="pt-BR" sz="2000">
              <a:solidFill>
                <a:schemeClr val="bg1"/>
              </a:solidFill>
            </a:endParaRPr>
          </a:p>
        </p:txBody>
      </p:sp>
    </p:spTree>
    <p:extLst>
      <p:ext uri="{BB962C8B-B14F-4D97-AF65-F5344CB8AC3E}">
        <p14:creationId xmlns:p14="http://schemas.microsoft.com/office/powerpoint/2010/main" val="51908529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21" name="Rectangle 8220">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Espaço Reservado para Conteúdo 2">
            <a:extLst>
              <a:ext uri="{FF2B5EF4-FFF2-40B4-BE49-F238E27FC236}">
                <a16:creationId xmlns:a16="http://schemas.microsoft.com/office/drawing/2014/main" id="{2992BA61-12CF-C837-39BD-B5B666C43F14}"/>
              </a:ext>
            </a:extLst>
          </p:cNvPr>
          <p:cNvSpPr>
            <a:spLocks noGrp="1"/>
          </p:cNvSpPr>
          <p:nvPr>
            <p:ph idx="1"/>
          </p:nvPr>
        </p:nvSpPr>
        <p:spPr>
          <a:xfrm>
            <a:off x="838200" y="1825625"/>
            <a:ext cx="5387502" cy="4351338"/>
          </a:xfrm>
        </p:spPr>
        <p:txBody>
          <a:bodyPr anchor="b">
            <a:noAutofit/>
          </a:bodyPr>
          <a:lstStyle/>
          <a:p>
            <a:pPr marL="0" indent="0" rtl="0">
              <a:buNone/>
            </a:pPr>
            <a:r>
              <a:rPr lang="fr" sz="2000" b="0" i="0" u="none" strike="noStrike">
                <a:latin typeface="Aptos Display"/>
              </a:rPr>
              <a:t>Vaduz, la capitale, est le cœur politique et culturel du pays. Le Château de Vaduz, perché sur une colline, sert de résidence à la famille princière et est un symbole du patrimoine durable de la nation. La ville abrite également le Musée national du Liechtenstein, le Kunstmuseum Liechtenstein (un musée d'art) et un centre-ville animé avec des boutiques et des cafés.</a:t>
            </a:r>
          </a:p>
          <a:p>
            <a:pPr marL="0" indent="0" rtl="0">
              <a:buNone/>
            </a:pPr>
            <a:r>
              <a:rPr lang="fr" sz="2000" b="0" i="0" u="none" strike="noStrike">
                <a:latin typeface="Aptos Display"/>
              </a:rPr>
              <a:t>L'économie du Liechtenstein prospère grâce à ses services financiers, notamment la banque et l'assurance, qui attirent des clients internationaux en raison de réglementations favorables et de la stabilité politique. De plus, le pays possède un secteur industriel bien développé, produisant des instruments de précision, des produits pharmaceutiques et des appareils électroniques.</a:t>
            </a:r>
            <a:endParaRPr lang="pt-BR" sz="2000"/>
          </a:p>
        </p:txBody>
      </p:sp>
      <p:pic>
        <p:nvPicPr>
          <p:cNvPr id="8194" name="Picture 2" descr="What It Was Like To Walk Across Liechtenstein AFAR | Vaduz Castle  Liechtenstein | sincovaga.com.br">
            <a:extLst>
              <a:ext uri="{FF2B5EF4-FFF2-40B4-BE49-F238E27FC236}">
                <a16:creationId xmlns:a16="http://schemas.microsoft.com/office/drawing/2014/main" id="{AB6896A1-9399-1B13-10A2-CBCA094FCC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897" r="30642" b="9553"/>
          <a:stretch>
            <a:fillRect/>
          </a:stretch>
        </p:blipFill>
        <p:spPr bwMode="auto">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a:noFill/>
          <a:extLst>
            <a:ext uri="{909E8E84-426E-40DD-AFC4-6F175D3DCCD1}">
              <a14:hiddenFill xmlns:a14="http://schemas.microsoft.com/office/drawing/2010/main">
                <a:solidFill>
                  <a:srgbClr val="FFFFFF"/>
                </a:solidFill>
              </a14:hiddenFill>
            </a:ext>
          </a:extLst>
        </p:spPr>
      </p:pic>
      <p:sp>
        <p:nvSpPr>
          <p:cNvPr id="8223"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8225"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55962855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4">
            <a:extLst>
              <a:ext uri="{FF2B5EF4-FFF2-40B4-BE49-F238E27FC236}">
                <a16:creationId xmlns:a16="http://schemas.microsoft.com/office/drawing/2014/main" id="{66E3EB6B-5D6A-04ED-27A5-3E1EB7E82968}"/>
              </a:ext>
            </a:extLst>
          </p:cNvPr>
          <p:cNvPicPr>
            <a:picLocks noChangeAspect="1"/>
          </p:cNvPicPr>
          <p:nvPr/>
        </p:nvPicPr>
        <p:blipFill>
          <a:blip r:embed="rId2"/>
          <a:srcRect l="19198" r="7096" b="-1"/>
          <a:stretch>
            <a:fillRect/>
          </a:stretch>
        </p:blipFill>
        <p:spPr>
          <a:xfrm>
            <a:off x="-9886" y="10"/>
            <a:ext cx="7572605" cy="6857990"/>
          </a:xfrm>
          <a:prstGeom prst="rect">
            <a:avLst/>
          </a:prstGeom>
        </p:spPr>
      </p:pic>
      <p:cxnSp>
        <p:nvCxnSpPr>
          <p:cNvPr id="12" name="Straight Connector 8">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9939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Espaço Reservado para Conteúdo 2">
            <a:extLst>
              <a:ext uri="{FF2B5EF4-FFF2-40B4-BE49-F238E27FC236}">
                <a16:creationId xmlns:a16="http://schemas.microsoft.com/office/drawing/2014/main" id="{604300D8-E9A6-74DE-681D-CF93E2654981}"/>
              </a:ext>
            </a:extLst>
          </p:cNvPr>
          <p:cNvSpPr>
            <a:spLocks noGrp="1"/>
          </p:cNvSpPr>
          <p:nvPr>
            <p:ph idx="1"/>
          </p:nvPr>
        </p:nvSpPr>
        <p:spPr>
          <a:xfrm>
            <a:off x="8153400" y="2543364"/>
            <a:ext cx="3434180" cy="3599019"/>
          </a:xfrm>
        </p:spPr>
        <p:txBody>
          <a:bodyPr anchor="b">
            <a:noAutofit/>
          </a:bodyPr>
          <a:lstStyle/>
          <a:p>
            <a:pPr marL="0" indent="0" rtl="0">
              <a:buNone/>
            </a:pPr>
            <a:r>
              <a:rPr lang="fr" sz="2000" b="0" i="0" u="none" strike="noStrike">
                <a:latin typeface="Aptos Display"/>
              </a:rPr>
              <a:t>Le tourisme joue également un rôle vital, attirant les visiteurs avec ses villages charmants, ses sentiers de randonnée et ses stations de ski. Malgré sa petite taille, le Liechtenstein maintient un niveau élevé d'activité culturelle avec de nombreux festivals, concerts et événements tout au long de l'année. </a:t>
            </a:r>
          </a:p>
          <a:p>
            <a:pPr marL="0" indent="0" rtl="0">
              <a:buNone/>
            </a:pPr>
            <a:r>
              <a:rPr lang="fr" sz="2000" b="0" i="0" u="none" strike="noStrike">
                <a:latin typeface="Aptos Display"/>
              </a:rPr>
              <a:t>Cette combinaison unique de puissance économique, de richesse culturelle et de beauté naturelle fait du Liechtenstein une nation fascinante et prospère.</a:t>
            </a:r>
            <a:endParaRPr lang="pt-BR" sz="2000"/>
          </a:p>
        </p:txBody>
      </p:sp>
    </p:spTree>
    <p:extLst>
      <p:ext uri="{BB962C8B-B14F-4D97-AF65-F5344CB8AC3E}">
        <p14:creationId xmlns:p14="http://schemas.microsoft.com/office/powerpoint/2010/main" val="393794038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ítulo 1">
            <a:extLst>
              <a:ext uri="{FF2B5EF4-FFF2-40B4-BE49-F238E27FC236}">
                <a16:creationId xmlns:a16="http://schemas.microsoft.com/office/drawing/2014/main" id="{94B753CC-FE31-78CA-1710-52CF51D55EFF}"/>
              </a:ext>
            </a:extLst>
          </p:cNvPr>
          <p:cNvSpPr>
            <a:spLocks noGrp="1"/>
          </p:cNvSpPr>
          <p:nvPr>
            <p:ph type="title"/>
          </p:nvPr>
        </p:nvSpPr>
        <p:spPr>
          <a:xfrm>
            <a:off x="6513788" y="365125"/>
            <a:ext cx="4840010" cy="1807305"/>
          </a:xfrm>
        </p:spPr>
        <p:txBody>
          <a:bodyPr>
            <a:noAutofit/>
          </a:bodyPr>
          <a:lstStyle/>
          <a:p>
            <a:pPr rtl="0"/>
            <a:r>
              <a:rPr lang="fr" sz="4400" b="0" i="0" u="none" strike="noStrike">
                <a:latin typeface="Aptos ExtraBold"/>
              </a:rPr>
              <a:t>Saint-Christophe-et-Niévès</a:t>
            </a:r>
          </a:p>
        </p:txBody>
      </p:sp>
      <p:pic>
        <p:nvPicPr>
          <p:cNvPr id="5" name="Imagem 4" descr="Logotipo&#10;&#10;Descrição gerada automaticamente com confiança baixa">
            <a:extLst>
              <a:ext uri="{FF2B5EF4-FFF2-40B4-BE49-F238E27FC236}">
                <a16:creationId xmlns:a16="http://schemas.microsoft.com/office/drawing/2014/main" id="{EBBC2DF6-0C16-72AA-7801-8697F5547A56}"/>
              </a:ext>
            </a:extLst>
          </p:cNvPr>
          <p:cNvPicPr>
            <a:picLocks noChangeAspect="1"/>
          </p:cNvPicPr>
          <p:nvPr/>
        </p:nvPicPr>
        <p:blipFill>
          <a:blip r:embed="rId2">
            <a:extLst>
              <a:ext uri="{28A0092B-C50C-407E-A947-70E740481C1C}">
                <a14:useLocalDpi xmlns:a14="http://schemas.microsoft.com/office/drawing/2010/main" val="0"/>
              </a:ext>
            </a:extLst>
          </a:blip>
          <a:srcRect l="34404" t="-1" r="6062" b="-1"/>
          <a:stretch>
            <a:fillRect/>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Espaço Reservado para Conteúdo 2">
            <a:extLst>
              <a:ext uri="{FF2B5EF4-FFF2-40B4-BE49-F238E27FC236}">
                <a16:creationId xmlns:a16="http://schemas.microsoft.com/office/drawing/2014/main" id="{7EEA3FAE-1387-1CE5-D3C3-7432451F2A33}"/>
              </a:ext>
            </a:extLst>
          </p:cNvPr>
          <p:cNvSpPr>
            <a:spLocks noGrp="1"/>
          </p:cNvSpPr>
          <p:nvPr>
            <p:ph idx="1"/>
          </p:nvPr>
        </p:nvSpPr>
        <p:spPr>
          <a:xfrm>
            <a:off x="6513788" y="2333297"/>
            <a:ext cx="4840010" cy="3843666"/>
          </a:xfrm>
        </p:spPr>
        <p:txBody>
          <a:bodyPr anchor="b">
            <a:noAutofit/>
          </a:bodyPr>
          <a:lstStyle/>
          <a:p>
            <a:pPr marL="0" indent="0" rtl="0">
              <a:buNone/>
            </a:pPr>
            <a:r>
              <a:rPr lang="fr" sz="2000" b="0" i="0" u="none" strike="noStrike">
                <a:latin typeface="Aptos Display"/>
              </a:rPr>
              <a:t>Située dans les Caraïbes, cette nation composée de deux îles est le plus petit État souverain de l'hémisphère occidental en termes de superficie et de population. Elle est connue pour son tourisme et comme un site pour des programmes de citoyenneté économique. </a:t>
            </a:r>
          </a:p>
          <a:p>
            <a:pPr marL="0" indent="0" rtl="0">
              <a:buNone/>
            </a:pPr>
            <a:r>
              <a:rPr lang="fr" sz="2000" b="0" i="0" u="none" strike="noStrike">
                <a:latin typeface="Aptos Display"/>
              </a:rPr>
              <a:t>Saint-Christophe-et-Niévès, avec ses paysages luxuriants et ses plages immaculées, offre un paradis tropical qui attire des visiteurs du monde entier. La beauté naturelle des îles est complétée par des sites historiques riches, tels que le Parc national de la forteresse de Brimstone Hill, un site du patrimoine mondial de l'UNESCO, et les vestiges des plantations de sucre de l'époque coloniale.</a:t>
            </a:r>
            <a:endParaRPr lang="pt-BR" sz="2000"/>
          </a:p>
        </p:txBody>
      </p:sp>
    </p:spTree>
    <p:extLst>
      <p:ext uri="{BB962C8B-B14F-4D97-AF65-F5344CB8AC3E}">
        <p14:creationId xmlns:p14="http://schemas.microsoft.com/office/powerpoint/2010/main" val="3634398778"/>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3.1.32"/>
  <p:tag name="AS_OS" val="Unix 5.4.204.113"/>
  <p:tag name="AS_RELEASE_DATE" val="2020.03.14"/>
  <p:tag name="AS_TITLE" val="Aspose.Slides for .NET Standard 2.0"/>
  <p:tag name="AS_VERSION" val="20.3"/>
</p:tagLst>
</file>

<file path=ppt/theme/theme1.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ersonalizada 1">
      <a:majorFont>
        <a:latin typeface="Aptos ExtraBold"/>
        <a:ea typeface="Arial"/>
        <a:cs typeface="Arial"/>
      </a:majorFont>
      <a:minorFont>
        <a:latin typeface="Aptos Display"/>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183</TotalTime>
  <Words>1532</Words>
  <Application>Microsoft Office PowerPoint</Application>
  <PresentationFormat>Widescreen</PresentationFormat>
  <Paragraphs>44</Paragraphs>
  <Slides>17</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17</vt:i4>
      </vt:variant>
    </vt:vector>
  </HeadingPairs>
  <TitlesOfParts>
    <vt:vector size="22" baseType="lpstr">
      <vt:lpstr>Aptos Display</vt:lpstr>
      <vt:lpstr>Aptos ExtraBold</vt:lpstr>
      <vt:lpstr>Arial</vt:lpstr>
      <vt:lpstr>Calibri</vt:lpstr>
      <vt:lpstr>Tema do Office</vt:lpstr>
      <vt:lpstr>Micro-États</vt:lpstr>
      <vt:lpstr>Apresentação do PowerPoint</vt:lpstr>
      <vt:lpstr>Andorre</vt:lpstr>
      <vt:lpstr>Apresentação do PowerPoint</vt:lpstr>
      <vt:lpstr>Apresentação do PowerPoint</vt:lpstr>
      <vt:lpstr>Liechtenstein</vt:lpstr>
      <vt:lpstr>Apresentação do PowerPoint</vt:lpstr>
      <vt:lpstr>Apresentação do PowerPoint</vt:lpstr>
      <vt:lpstr>Saint-Christophe-et-Niévès</vt:lpstr>
      <vt:lpstr>Apresentação do PowerPoint</vt:lpstr>
      <vt:lpstr>Apresentação do PowerPoint</vt:lpstr>
      <vt:lpstr>Saint-Marin</vt:lpstr>
      <vt:lpstr>Apresentação do PowerPoint</vt:lpstr>
      <vt:lpstr>Apresentação do PowerPoint</vt:lpstr>
      <vt:lpstr>Monaco</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Ivar Junior</dc:creator>
  <cp:lastModifiedBy>Ivar Junior</cp:lastModifiedBy>
  <cp:revision>6</cp:revision>
  <dcterms:created xsi:type="dcterms:W3CDTF">2024-06-17T13:37:01Z</dcterms:created>
  <dcterms:modified xsi:type="dcterms:W3CDTF">2024-06-17T21:10:10Z</dcterms:modified>
</cp:coreProperties>
</file>