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70" r:id="rId10"/>
    <p:sldId id="271" r:id="rId11"/>
    <p:sldId id="272" r:id="rId12"/>
    <p:sldId id="261" r:id="rId13"/>
    <p:sldId id="262" r:id="rId14"/>
    <p:sldId id="264" r:id="rId15"/>
    <p:sldId id="267" r:id="rId16"/>
    <p:sldId id="268" r:id="rId17"/>
    <p:sldId id="269" r:id="rId18"/>
  </p:sldIdLst>
  <p:sldSz cx="12192000" cy="6858000"/>
  <p:notesSz cx="6858000" cy="9144000"/>
  <p:custDataLst>
    <p:tags r:id="rId19"/>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2C5D5-8365-24EB-CF7F-EC7EC8EBB18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A18463-1A6D-13E0-DBED-D604FE62A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7ABE518-9420-1F3B-6DE4-1936754B980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E671F71-2A17-90A0-01DD-0413E2323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37362-51EB-25A3-F704-222C953366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3016987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7F44-E80C-38C3-38CA-94BCFD3DC5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A032B8-880A-3B9A-1F62-FD5B0999F7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1F44AF-BAC4-1CE6-A886-2A94CC141212}"/>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970E147-865B-3483-9B2D-DC6F02D5B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55B12E-8642-A0C2-0F7F-AB709BE8FD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9676292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03EE93-2B13-370C-FB5D-C93B3AD691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F98FE0-0F81-E986-C9BA-F2E17EA5FC9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60F01-5FF6-EF3A-0BB4-CE516DE74FA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B22F76E-99C9-CAA2-B752-AA3CD5A2C4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17B27C-22CC-77CA-5069-7B1544F44E09}"/>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4048744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1BF2D-CA6F-5C60-0B6B-EF0EE92503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1F5013-A049-A487-60AB-9303276257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EA9A89-AA2A-BD4F-D222-F6B340BCBA38}"/>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128EA7E-B0BA-B399-B98D-87B4E40FB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B0DD2B-0826-DD28-4821-6BE31AB527FE}"/>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617742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B6CBF-0EE7-7807-4626-D209692C81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E7008B-4533-1C33-B560-1339CE487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2AB01A-C724-B99F-9D67-7FC0BD130771}"/>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7F8BB57-BA97-1EFE-DCFA-D329B1CC65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E848A2-F8F8-D5BE-A5EE-7865EB4FAF3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6021768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488-5528-4B23-477C-FC53A718D3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1159FD-76C8-A092-FF82-134244D9EB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B3FC1-E8F5-1C99-E031-AE45F72062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13B4258-0E7B-F6FD-3355-AF71CAFFF569}"/>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60E7C2E-880C-F7DE-9C6F-775EA157C5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DF810F-55C0-27B9-A94F-31A85F81F2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1042124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B1F07-A8E4-8359-9029-6711059B47A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A204DC-E0D9-554D-272F-8D0312F4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7EE16EE-FA91-6FBC-D80C-7AD7B83634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318F0B5-9D1F-4F03-97C9-54D5197D6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3C5DD9-14CD-1BAB-EBA0-2667DD8831D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2F0E1-A3CE-E2F3-892C-D4405C5C7E65}"/>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8" name="Espaço Reservado para Rodapé 7">
            <a:extLst>
              <a:ext uri="{FF2B5EF4-FFF2-40B4-BE49-F238E27FC236}">
                <a16:creationId xmlns:a16="http://schemas.microsoft.com/office/drawing/2014/main" id="{67FBFDE1-7FC6-1CBE-5592-591AB8EF299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F8BF8B2-FE6E-F1DD-F33E-B8791690E626}"/>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052839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06A40-1AA7-63BE-AF75-9B688472FC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E9BA95-948B-BE5C-5293-3756274D7EFE}"/>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4" name="Espaço Reservado para Rodapé 3">
            <a:extLst>
              <a:ext uri="{FF2B5EF4-FFF2-40B4-BE49-F238E27FC236}">
                <a16:creationId xmlns:a16="http://schemas.microsoft.com/office/drawing/2014/main" id="{A2DD2A0B-2F2A-F13B-DD24-6219F48B00B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F8EA28D-3182-291E-5D3F-E597FF9F7A2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322390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5E50E8-0339-5544-FD47-ED934B1AFA9B}"/>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3" name="Espaço Reservado para Rodapé 2">
            <a:extLst>
              <a:ext uri="{FF2B5EF4-FFF2-40B4-BE49-F238E27FC236}">
                <a16:creationId xmlns:a16="http://schemas.microsoft.com/office/drawing/2014/main" id="{8A81AE35-F34B-191C-B00B-F8A15BF61F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767682-C42F-D646-EBDD-03E09E75C068}"/>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748848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33989-951E-BDC1-6BCD-3647587EAB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94C8050-83A2-F053-9049-93253013E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BC8DFC-5C2A-908B-8379-64A05874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95975C9-CED9-0F85-BA27-043A96A245F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03E90122-CE62-5995-04B7-1D7D1B42BC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7168D-9200-4A65-D76F-AC36ABD4291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4030863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B6E4-8025-A05E-1248-05C865DD1D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DA04F94-5745-61DB-EF84-21E98658B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E83132-9A82-977E-20E9-75663D95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960EB0-5296-FECF-4922-4530AFAE872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D890815-128F-BAE0-1EA6-4713EC140BC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5758B2-42E3-7718-2971-4CD700D76FEC}"/>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9031053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82A8080-64EA-D818-1AD3-861E90DA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AF6914F-E1AF-CA7E-2D2A-BDED2515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6D5F45-F160-96EF-C94C-2023E849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894308A-A869-463B-D188-8D1A0121A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D74ABA-54B5-1C77-D1F4-F7D246D1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317E2-741A-4DC8-8A5D-134ECE4FF910}" type="slidenum">
              <a:rPr lang="pt-BR" smtClean="0"/>
              <a:t>‹nº›</a:t>
            </a:fld>
            <a:endParaRPr lang="pt-BR"/>
          </a:p>
        </p:txBody>
      </p:sp>
    </p:spTree>
    <p:extLst>
      <p:ext uri="{BB962C8B-B14F-4D97-AF65-F5344CB8AC3E}">
        <p14:creationId xmlns:p14="http://schemas.microsoft.com/office/powerpoint/2010/main" val="110799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hotos, Download The BEST Free World Map Stock Photos &amp; HD Images">
            <a:extLst>
              <a:ext uri="{FF2B5EF4-FFF2-40B4-BE49-F238E27FC236}">
                <a16:creationId xmlns:a16="http://schemas.microsoft.com/office/drawing/2014/main" id="{70766CB1-3DCB-C075-051E-57291DB35E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480" y="-76200"/>
            <a:ext cx="1436496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74FE0A4-B74B-6B9A-26F8-954D96CB1C8E}"/>
              </a:ext>
            </a:extLst>
          </p:cNvPr>
          <p:cNvSpPr/>
          <p:nvPr/>
        </p:nvSpPr>
        <p:spPr>
          <a:xfrm>
            <a:off x="-1086480" y="4746625"/>
            <a:ext cx="14364960" cy="1325563"/>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4" name="Título 3">
            <a:extLst>
              <a:ext uri="{FF2B5EF4-FFF2-40B4-BE49-F238E27FC236}">
                <a16:creationId xmlns:a16="http://schemas.microsoft.com/office/drawing/2014/main" id="{E9031E09-70D3-A160-AA04-FE7836B48577}"/>
              </a:ext>
            </a:extLst>
          </p:cNvPr>
          <p:cNvSpPr>
            <a:spLocks noGrp="1"/>
          </p:cNvSpPr>
          <p:nvPr>
            <p:ph type="title"/>
          </p:nvPr>
        </p:nvSpPr>
        <p:spPr>
          <a:xfrm>
            <a:off x="846306" y="4795265"/>
            <a:ext cx="10499388" cy="1325563"/>
          </a:xfrm>
        </p:spPr>
        <p:txBody>
          <a:bodyPr>
            <a:noAutofit/>
          </a:bodyPr>
          <a:lstStyle/>
          <a:p>
            <a:pPr algn="ctr" rtl="0"/>
            <a:r>
              <a:rPr lang="es" sz="9600" b="0" i="0" u="none" strike="noStrike" spc="-300">
                <a:solidFill>
                  <a:srgbClr val="FFFFFF"/>
                </a:solidFill>
                <a:latin typeface="Aptos ExtraBold"/>
              </a:rPr>
              <a:t>Microestados</a:t>
            </a:r>
            <a:endParaRPr lang="pt-BR" sz="9600" spc="-300">
              <a:solidFill>
                <a:schemeClr val="bg1"/>
              </a:solidFill>
            </a:endParaRPr>
          </a:p>
        </p:txBody>
      </p:sp>
    </p:spTree>
    <p:extLst>
      <p:ext uri="{BB962C8B-B14F-4D97-AF65-F5344CB8AC3E}">
        <p14:creationId xmlns:p14="http://schemas.microsoft.com/office/powerpoint/2010/main" val="14920177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t. Kitts and Nevis: Your Guide to an Unforgettable Island Adventure | by  BT at Lone Star Glitz Travel | Medium">
            <a:extLst>
              <a:ext uri="{FF2B5EF4-FFF2-40B4-BE49-F238E27FC236}">
                <a16:creationId xmlns:a16="http://schemas.microsoft.com/office/drawing/2014/main" id="{3EE10DA0-F1C7-22A0-671A-882FA1C68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 t="17594" r="148" b="13149"/>
          <a:stretch>
            <a:fillRect/>
          </a:stretch>
        </p:blipFill>
        <p:spPr bwMode="auto">
          <a:xfrm>
            <a:off x="-1" y="0"/>
            <a:ext cx="12192001" cy="4749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DB71DF9-2435-F20A-F878-902D9E0E0BF2}"/>
              </a:ext>
            </a:extLst>
          </p:cNvPr>
          <p:cNvSpPr>
            <a:spLocks noGrp="1"/>
          </p:cNvSpPr>
          <p:nvPr>
            <p:ph idx="1"/>
          </p:nvPr>
        </p:nvSpPr>
        <p:spPr>
          <a:xfrm>
            <a:off x="533399" y="3848099"/>
            <a:ext cx="11125200" cy="2570163"/>
          </a:xfrm>
        </p:spPr>
        <p:txBody>
          <a:bodyPr anchor="b">
            <a:noAutofit/>
          </a:bodyPr>
          <a:lstStyle/>
          <a:p>
            <a:pPr marL="0" indent="0" rtl="0">
              <a:buNone/>
            </a:pPr>
            <a:r>
              <a:rPr lang="es" sz="2000" b="0" i="0" u="none" strike="noStrike">
                <a:solidFill>
                  <a:srgbClr val="FFFFFF"/>
                </a:solidFill>
                <a:latin typeface="Aptos Display"/>
              </a:rPr>
              <a:t>Basseterre, la capital de San Cristóbal, es una bulliciosa ciudad portuaria con una mezcla de arquitectura georgiana y vibrante cultura caribeña. Su mercado central y la Plaza de la Independencia son lugares populares tanto para turistas como para locales. Nieves, la más pequeña de las dos islas, es conocida por su tranquilidad y su importancia histórica, siendo el lugar de nacimiento de Alexander Hamilton.</a:t>
            </a:r>
            <a:endParaRPr lang="pt-BR" sz="2000">
              <a:solidFill>
                <a:schemeClr val="bg1"/>
              </a:solidFill>
            </a:endParaRPr>
          </a:p>
        </p:txBody>
      </p:sp>
    </p:spTree>
    <p:extLst>
      <p:ext uri="{BB962C8B-B14F-4D97-AF65-F5344CB8AC3E}">
        <p14:creationId xmlns:p14="http://schemas.microsoft.com/office/powerpoint/2010/main" val="792626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1608CED9-462F-D34E-1AE3-9EB231C946C0}"/>
              </a:ext>
            </a:extLst>
          </p:cNvPr>
          <p:cNvSpPr>
            <a:spLocks noGrp="1"/>
          </p:cNvSpPr>
          <p:nvPr>
            <p:ph idx="1"/>
          </p:nvPr>
        </p:nvSpPr>
        <p:spPr>
          <a:xfrm>
            <a:off x="838200" y="1244600"/>
            <a:ext cx="5511800" cy="4932363"/>
          </a:xfrm>
        </p:spPr>
        <p:txBody>
          <a:bodyPr anchor="b">
            <a:noAutofit/>
          </a:bodyPr>
          <a:lstStyle/>
          <a:p>
            <a:pPr marL="0" indent="0" rtl="0">
              <a:buNone/>
            </a:pPr>
            <a:r>
              <a:rPr lang="es" sz="2000" b="0" i="0" u="none" strike="noStrike">
                <a:latin typeface="Aptos Display"/>
              </a:rPr>
              <a:t>La economía de San Cristóbal y Nieves depende en gran medida del turismo, que se ve impulsado por el atractivo clima de las islas, su belleza escénica y una variedad de actividades como el esnórquel, el buceo y el senderismo. La nación también se beneficia de su programa de ciudadanía económica, que ofrece la ciudadanía a inversores extranjeros a cambio de contribuciones sustanciales al desarrollo del país.</a:t>
            </a:r>
          </a:p>
          <a:p>
            <a:pPr marL="0" indent="0" rtl="0">
              <a:buNone/>
            </a:pPr>
            <a:r>
              <a:rPr lang="es" sz="2000" b="0" i="0" u="none" strike="noStrike">
                <a:latin typeface="Aptos Display"/>
              </a:rPr>
              <a:t>La agricultura, aunque menos dominante que en el pasado, aún juega un papel, con un enfoque en la caña de azúcar, frutas y verduras. El gobierno continúa diversificando la economía, con el objetivo de atraer inversiones en energía renovable y desarrollo sostenible. </a:t>
            </a:r>
          </a:p>
          <a:p>
            <a:pPr marL="0" indent="0" rtl="0">
              <a:buNone/>
            </a:pPr>
            <a:r>
              <a:rPr lang="es" sz="2000" b="0" i="0" u="none" strike="noStrike">
                <a:latin typeface="Aptos Display"/>
              </a:rPr>
              <a:t>Con su mezcla única de encanto natural, profundidad histórica y oportunidades económicas, San Cristóbal y Nieves sigue siendo un destino cautivador tanto para turistas como para inversores.</a:t>
            </a:r>
            <a:endParaRPr lang="pt-BR" sz="2000"/>
          </a:p>
        </p:txBody>
      </p:sp>
      <p:pic>
        <p:nvPicPr>
          <p:cNvPr id="12294" name="Picture 6" descr="Basseterre, Saint Kitts and Nevis: Capital at Sea Level of the Caribbean">
            <a:extLst>
              <a:ext uri="{FF2B5EF4-FFF2-40B4-BE49-F238E27FC236}">
                <a16:creationId xmlns:a16="http://schemas.microsoft.com/office/drawing/2014/main" id="{C739A198-72B9-2734-E47F-8D8F1345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77" t="-2" r="2838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51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68557F4-89B0-8585-A48A-43CB21841278}"/>
              </a:ext>
            </a:extLst>
          </p:cNvPr>
          <p:cNvSpPr>
            <a:spLocks noGrp="1"/>
          </p:cNvSpPr>
          <p:nvPr>
            <p:ph type="title"/>
          </p:nvPr>
        </p:nvSpPr>
        <p:spPr>
          <a:xfrm>
            <a:off x="838201" y="365125"/>
            <a:ext cx="5251316" cy="1807305"/>
          </a:xfrm>
        </p:spPr>
        <p:txBody>
          <a:bodyPr>
            <a:noAutofit/>
          </a:bodyPr>
          <a:lstStyle/>
          <a:p>
            <a:pPr rtl="0"/>
            <a:r>
              <a:rPr lang="es" sz="4400" b="0" i="0" u="none" strike="noStrike">
                <a:solidFill>
                  <a:srgbClr val="FFFFFF"/>
                </a:solidFill>
                <a:latin typeface="Aptos ExtraBold"/>
              </a:rPr>
              <a:t>San Marino</a:t>
            </a:r>
          </a:p>
        </p:txBody>
      </p:sp>
      <p:sp>
        <p:nvSpPr>
          <p:cNvPr id="3" name="Espaço Reservado para Conteúdo 2">
            <a:extLst>
              <a:ext uri="{FF2B5EF4-FFF2-40B4-BE49-F238E27FC236}">
                <a16:creationId xmlns:a16="http://schemas.microsoft.com/office/drawing/2014/main" id="{585E3538-FB24-3791-4560-3A00F66AB734}"/>
              </a:ext>
            </a:extLst>
          </p:cNvPr>
          <p:cNvSpPr>
            <a:spLocks noGrp="1"/>
          </p:cNvSpPr>
          <p:nvPr>
            <p:ph idx="1"/>
          </p:nvPr>
        </p:nvSpPr>
        <p:spPr>
          <a:xfrm>
            <a:off x="838200" y="2333297"/>
            <a:ext cx="4619621" cy="3843666"/>
          </a:xfrm>
        </p:spPr>
        <p:txBody>
          <a:bodyPr anchor="b">
            <a:noAutofit/>
          </a:bodyPr>
          <a:lstStyle/>
          <a:p>
            <a:pPr marL="0" indent="0" rtl="0">
              <a:buNone/>
            </a:pPr>
            <a:r>
              <a:rPr lang="es" sz="1900" b="0" i="0" u="none" strike="noStrike">
                <a:solidFill>
                  <a:srgbClr val="FFFFFF"/>
                </a:solidFill>
                <a:latin typeface="Aptos Display"/>
              </a:rPr>
              <a:t>Afirmada como la república más antigua del mundo, San Marino está completamente rodeada por Italia. Es conocida por su arquitectura histórica y su robusta industria turística. </a:t>
            </a:r>
          </a:p>
          <a:p>
            <a:pPr marL="0" indent="0" rtl="0">
              <a:buNone/>
            </a:pPr>
            <a:r>
              <a:rPr lang="es" sz="1900" b="0" i="0" u="none" strike="noStrike">
                <a:solidFill>
                  <a:srgbClr val="FFFFFF"/>
                </a:solidFill>
                <a:latin typeface="Aptos Display"/>
              </a:rPr>
              <a:t>Este diminuto enclave, que cubre poco más de 61 kilómetros cuadrados, está situado en la cima del Monte Titano y ofrece impresionantes vistas del paisaje italiano circundante. </a:t>
            </a:r>
          </a:p>
          <a:p>
            <a:pPr marL="0" indent="0" rtl="0">
              <a:buNone/>
            </a:pPr>
            <a:r>
              <a:rPr lang="es" sz="1900" b="0" i="0" u="none" strike="noStrike">
                <a:solidFill>
                  <a:srgbClr val="FFFFFF"/>
                </a:solidFill>
                <a:latin typeface="Aptos Display"/>
              </a:rPr>
              <a:t>La rica historia de San Marino se remonta al año 301 d.C., cuando fue fundada por un cantero llamado Marinus. Hoy en día, se mantiene como un testimonio de siglos de independencia y tradición.</a:t>
            </a:r>
            <a:endParaRPr lang="pt-BR" sz="1900">
              <a:solidFill>
                <a:schemeClr val="bg1"/>
              </a:solidFill>
            </a:endParaRPr>
          </a:p>
        </p:txBody>
      </p:sp>
      <p:pic>
        <p:nvPicPr>
          <p:cNvPr id="6" name="Imagem 5" descr="Uma imagem contendo Logotipo&#10;&#10;Descrição gerada automaticamente">
            <a:extLst>
              <a:ext uri="{FF2B5EF4-FFF2-40B4-BE49-F238E27FC236}">
                <a16:creationId xmlns:a16="http://schemas.microsoft.com/office/drawing/2014/main" id="{B0A1A1EB-1632-43C5-9657-D5805E3795D9}"/>
              </a:ext>
            </a:extLst>
          </p:cNvPr>
          <p:cNvPicPr>
            <a:picLocks noChangeAspect="1"/>
          </p:cNvPicPr>
          <p:nvPr/>
        </p:nvPicPr>
        <p:blipFill>
          <a:blip r:embed="rId2">
            <a:extLst>
              <a:ext uri="{28A0092B-C50C-407E-A947-70E740481C1C}">
                <a14:useLocalDpi xmlns:a14="http://schemas.microsoft.com/office/drawing/2010/main" val="0"/>
              </a:ext>
            </a:extLst>
          </a:blip>
          <a:srcRect l="14086" r="2070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73386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descr="Illuminated San Francisco City Hall">
            <a:extLst>
              <a:ext uri="{FF2B5EF4-FFF2-40B4-BE49-F238E27FC236}">
                <a16:creationId xmlns:a16="http://schemas.microsoft.com/office/drawing/2014/main" id="{938902F5-3CF9-43A0-3511-9296BADEE3A3}"/>
              </a:ext>
            </a:extLst>
          </p:cNvPr>
          <p:cNvPicPr>
            <a:picLocks noChangeAspect="1"/>
          </p:cNvPicPr>
          <p:nvPr/>
        </p:nvPicPr>
        <p:blipFill>
          <a:blip r:embed="rId2"/>
          <a:srcRect l="19944" t="6298" r="21049" b="6298"/>
          <a:stretch>
            <a:fillRect/>
          </a:stretch>
        </p:blipFill>
        <p:spPr>
          <a:xfrm>
            <a:off x="1" y="10"/>
            <a:ext cx="6936390" cy="6857990"/>
          </a:xfrm>
          <a:prstGeom prst="rect">
            <a:avLst/>
          </a:prstGeom>
        </p:spPr>
      </p:pic>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7531610" y="952500"/>
            <a:ext cx="3822189" cy="5224463"/>
          </a:xfrm>
        </p:spPr>
        <p:txBody>
          <a:bodyPr anchor="b">
            <a:noAutofit/>
          </a:bodyPr>
          <a:lstStyle/>
          <a:p>
            <a:pPr marL="0" indent="0" rtl="0">
              <a:buNone/>
            </a:pPr>
            <a:r>
              <a:rPr lang="es" sz="2000" b="0" i="0" u="none" strike="noStrike">
                <a:latin typeface="Aptos Display"/>
              </a:rPr>
              <a:t>La capital, también llamada San Marino, es un sitio del Patrimonio Mundial de la UNESCO, célebre por su casco antiguo medieval amurallado y sus estrechas calles adoquinadas. </a:t>
            </a:r>
          </a:p>
          <a:p>
            <a:pPr marL="0" indent="0" rtl="0">
              <a:buNone/>
            </a:pPr>
            <a:r>
              <a:rPr lang="es" sz="2000" b="0" i="0" u="none" strike="noStrike">
                <a:latin typeface="Aptos Display"/>
              </a:rPr>
              <a:t>Entre los lugares notables se encuentran las Tres Torres de San Marino, cada una ubicada en un pico del Monte Titano, y la Basílica de San Marino, que alberga reliquias del santo patrón del país. </a:t>
            </a:r>
          </a:p>
          <a:p>
            <a:pPr marL="0" indent="0" rtl="0">
              <a:buNone/>
            </a:pPr>
            <a:r>
              <a:rPr lang="es" sz="2000" b="0" i="0" u="none" strike="noStrike">
                <a:latin typeface="Aptos Display"/>
              </a:rPr>
              <a:t>El Palazzo Pubblico, o Palacio Público, sirve como el ayuntamiento y la sede del gobierno, reflejando la larga herencia política de la república.</a:t>
            </a:r>
            <a:endParaRPr lang="pt-BR" sz="2000"/>
          </a:p>
        </p:txBody>
      </p:sp>
    </p:spTree>
    <p:extLst>
      <p:ext uri="{BB962C8B-B14F-4D97-AF65-F5344CB8AC3E}">
        <p14:creationId xmlns:p14="http://schemas.microsoft.com/office/powerpoint/2010/main" val="33264842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533400" y="3657599"/>
            <a:ext cx="11220450" cy="2747963"/>
          </a:xfrm>
        </p:spPr>
        <p:txBody>
          <a:bodyPr anchor="b">
            <a:noAutofit/>
          </a:bodyPr>
          <a:lstStyle/>
          <a:p>
            <a:pPr marL="0" indent="0" rtl="0">
              <a:buNone/>
            </a:pPr>
            <a:r>
              <a:rPr lang="es" sz="2000" b="0" i="0" u="none" strike="noStrike">
                <a:latin typeface="Aptos Display"/>
              </a:rPr>
              <a:t>El turismo es un motor económico clave, atrayendo a visitantes con sus sitios históricos, museos y tiendas libres de impuestos. El festival medieval anual y los torneos de ballesta son atracciones principales, proporcionando una visión del pasado histórico del país. </a:t>
            </a:r>
          </a:p>
          <a:p>
            <a:pPr marL="0" indent="0" rtl="0">
              <a:buNone/>
            </a:pPr>
            <a:r>
              <a:rPr lang="es" sz="2000" b="0" i="0" u="none" strike="noStrike">
                <a:latin typeface="Aptos Display"/>
              </a:rPr>
              <a:t>San Marino también se beneficia de una economía estable, baja tasa de desempleo y un alto nivel de vida, lo que la convierte en una mezcla única de encanto histórico y prosperidad moderna.</a:t>
            </a:r>
            <a:endParaRPr lang="pt-BR" sz="2000"/>
          </a:p>
        </p:txBody>
      </p:sp>
      <p:pic>
        <p:nvPicPr>
          <p:cNvPr id="7170" name="Picture 2" descr="The Medieval Days Festival in San Marino - The World's Oldest Republic">
            <a:extLst>
              <a:ext uri="{FF2B5EF4-FFF2-40B4-BE49-F238E27FC236}">
                <a16:creationId xmlns:a16="http://schemas.microsoft.com/office/drawing/2014/main" id="{29F7C435-6B93-E68B-D9E8-19A15D35B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89" b="25138"/>
          <a:stretch>
            <a:fillRect/>
          </a:stretch>
        </p:blipFill>
        <p:spPr bwMode="auto">
          <a:xfrm>
            <a:off x="0" y="0"/>
            <a:ext cx="12192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83169C8F-D181-FF6B-DBCC-9AF4504D1041}"/>
              </a:ext>
            </a:extLst>
          </p:cNvPr>
          <p:cNvSpPr>
            <a:spLocks noGrp="1"/>
          </p:cNvSpPr>
          <p:nvPr>
            <p:ph type="title"/>
          </p:nvPr>
        </p:nvSpPr>
        <p:spPr>
          <a:xfrm>
            <a:off x="838201" y="365125"/>
            <a:ext cx="5251316" cy="1807305"/>
          </a:xfrm>
        </p:spPr>
        <p:txBody>
          <a:bodyPr>
            <a:noAutofit/>
          </a:bodyPr>
          <a:lstStyle/>
          <a:p>
            <a:pPr rtl="0"/>
            <a:r>
              <a:rPr lang="es" sz="4400" b="0" i="0" u="none" strike="noStrike">
                <a:solidFill>
                  <a:srgbClr val="E8E8E8"/>
                </a:solidFill>
                <a:latin typeface="Aptos ExtraBold"/>
              </a:rPr>
              <a:t>Mónaco</a:t>
            </a:r>
          </a:p>
        </p:txBody>
      </p:sp>
      <p:sp>
        <p:nvSpPr>
          <p:cNvPr id="3" name="Espaço Reservado para Conteúdo 2">
            <a:extLst>
              <a:ext uri="{FF2B5EF4-FFF2-40B4-BE49-F238E27FC236}">
                <a16:creationId xmlns:a16="http://schemas.microsoft.com/office/drawing/2014/main" id="{4CB559A3-5F1B-E425-C750-D5C0F533F440}"/>
              </a:ext>
            </a:extLst>
          </p:cNvPr>
          <p:cNvSpPr>
            <a:spLocks noGrp="1"/>
          </p:cNvSpPr>
          <p:nvPr>
            <p:ph idx="1"/>
          </p:nvPr>
        </p:nvSpPr>
        <p:spPr>
          <a:xfrm>
            <a:off x="838200" y="2333297"/>
            <a:ext cx="4619621" cy="3843666"/>
          </a:xfrm>
        </p:spPr>
        <p:txBody>
          <a:bodyPr anchor="b">
            <a:noAutofit/>
          </a:bodyPr>
          <a:lstStyle/>
          <a:p>
            <a:pPr marL="0" indent="0" rtl="0">
              <a:buNone/>
            </a:pPr>
            <a:r>
              <a:rPr lang="es" sz="2000" b="0" i="0" u="none" strike="noStrike" dirty="0">
                <a:solidFill>
                  <a:srgbClr val="E8E8E8"/>
                </a:solidFill>
                <a:latin typeface="Aptos Display"/>
              </a:rPr>
              <a:t>Conocido por su riqueza y como un destino turístico de lujo, Mónaco está situado en la Riviera Francesa en Europa Occidental. Tiene una área muy pequeña pero una densa población, impulsada por su estatus como paraíso fiscal. </a:t>
            </a:r>
          </a:p>
          <a:p>
            <a:pPr marL="0" indent="0" rtl="0">
              <a:buNone/>
            </a:pPr>
            <a:r>
              <a:rPr lang="es" sz="2000" b="0" i="0" u="none" strike="noStrike" dirty="0">
                <a:solidFill>
                  <a:srgbClr val="E8E8E8"/>
                </a:solidFill>
                <a:latin typeface="Aptos Display"/>
              </a:rPr>
              <a:t>Este microestado independiente abarca apenas unos 2 kilómetros cuadrados, lo que lo convierte en el segundo país más pequeño del mundo, pero es el epítome del glamour y la opulencia. </a:t>
            </a:r>
          </a:p>
        </p:txBody>
      </p:sp>
      <p:pic>
        <p:nvPicPr>
          <p:cNvPr id="5" name="Imagem 4" descr="Forma, Retângulo&#10;&#10;Descrição gerada automaticamente">
            <a:extLst>
              <a:ext uri="{FF2B5EF4-FFF2-40B4-BE49-F238E27FC236}">
                <a16:creationId xmlns:a16="http://schemas.microsoft.com/office/drawing/2014/main" id="{5BB71768-AED1-D5BE-1773-EB2B996ED39E}"/>
              </a:ext>
            </a:extLst>
          </p:cNvPr>
          <p:cNvPicPr>
            <a:picLocks noChangeAspect="1"/>
          </p:cNvPicPr>
          <p:nvPr/>
        </p:nvPicPr>
        <p:blipFill>
          <a:blip r:embed="rId2">
            <a:extLst>
              <a:ext uri="{28A0092B-C50C-407E-A947-70E740481C1C}">
                <a14:useLocalDpi xmlns:a14="http://schemas.microsoft.com/office/drawing/2010/main" val="0"/>
              </a:ext>
            </a:extLst>
          </a:blip>
          <a:srcRect l="15097" r="1534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18255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218" name="Picture 2" descr="Monaco's Racing Legacy: A Brief History of the Iconic F1 Race - MatraX  Lubricants">
            <a:extLst>
              <a:ext uri="{FF2B5EF4-FFF2-40B4-BE49-F238E27FC236}">
                <a16:creationId xmlns:a16="http://schemas.microsoft.com/office/drawing/2014/main" id="{E12CB9CE-E31A-BA1A-B57C-3C8C3597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47" r="10966"/>
          <a:stretch>
            <a:fillRect/>
          </a:stretch>
        </p:blipFill>
        <p:spPr bwMode="auto">
          <a:xfrm>
            <a:off x="20" y="10"/>
            <a:ext cx="6972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2E05FC4F-8799-F5B6-1DFC-DB93674D1950}"/>
              </a:ext>
            </a:extLst>
          </p:cNvPr>
          <p:cNvSpPr>
            <a:spLocks noGrp="1"/>
          </p:cNvSpPr>
          <p:nvPr>
            <p:ph idx="1"/>
          </p:nvPr>
        </p:nvSpPr>
        <p:spPr>
          <a:xfrm>
            <a:off x="7188200" y="635000"/>
            <a:ext cx="4165598" cy="5541963"/>
          </a:xfrm>
        </p:spPr>
        <p:txBody>
          <a:bodyPr anchor="b">
            <a:noAutofit/>
          </a:bodyPr>
          <a:lstStyle/>
          <a:p>
            <a:pPr marL="0" indent="0" rtl="0">
              <a:buNone/>
            </a:pPr>
            <a:r>
              <a:rPr lang="es" sz="2000" b="0" i="0" u="none" strike="noStrike">
                <a:latin typeface="Aptos Display"/>
              </a:rPr>
              <a:t>Mónaco es famoso por sus eventos grandiosos, como el Gran Premio de Mónaco, una de las carreras de automóviles más prestigiosas del mundo, y el Rally de Monte Carlo.</a:t>
            </a:r>
          </a:p>
          <a:p>
            <a:pPr marL="0" indent="0" rtl="0">
              <a:buNone/>
            </a:pPr>
            <a:r>
              <a:rPr lang="es" sz="2000" b="0" i="0" u="none" strike="noStrike">
                <a:latin typeface="Aptos Display"/>
              </a:rPr>
              <a:t>La economía de Mónaco prospera no solo gracias al turismo, sino también por la banca y el sector inmobiliario. El principado ofrece un régimen sin impuesto sobre la renta, lo que atrae a los ricos de todo el mundo, contribuyendo a un alto nivel de vida y un mercado inmobiliario en auge. Su costa mediterránea, clima templado y entorno seguro son atractivos adicionales.</a:t>
            </a:r>
            <a:endParaRPr lang="pt-BR" sz="2000"/>
          </a:p>
        </p:txBody>
      </p:sp>
    </p:spTree>
    <p:extLst>
      <p:ext uri="{BB962C8B-B14F-4D97-AF65-F5344CB8AC3E}">
        <p14:creationId xmlns:p14="http://schemas.microsoft.com/office/powerpoint/2010/main" val="3372103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8A95D2-62DD-5F12-64C8-56B6FD13DDF4}"/>
              </a:ext>
            </a:extLst>
          </p:cNvPr>
          <p:cNvSpPr>
            <a:spLocks noGrp="1"/>
          </p:cNvSpPr>
          <p:nvPr>
            <p:ph idx="1"/>
          </p:nvPr>
        </p:nvSpPr>
        <p:spPr>
          <a:xfrm>
            <a:off x="838200" y="1889125"/>
            <a:ext cx="10515600" cy="4351338"/>
          </a:xfrm>
        </p:spPr>
        <p:txBody>
          <a:bodyPr anchor="b">
            <a:noAutofit/>
          </a:bodyPr>
          <a:lstStyle/>
          <a:p>
            <a:pPr marL="0" indent="0" rtl="0">
              <a:buNone/>
            </a:pPr>
            <a:r>
              <a:rPr lang="es" sz="2000" b="0" i="0" u="none" strike="noStrike">
                <a:solidFill>
                  <a:srgbClr val="FFFFFF"/>
                </a:solidFill>
                <a:latin typeface="Aptos Display"/>
              </a:rPr>
              <a:t>Las ofertas culturales en Mónaco son abundantes, con museos, ópera, ballet y una competencia anual de fuegos artificiales. El Casino de Monte-Carlo, una maravilla arquitectónica, añade a su atractivo, atrayendo a visitantes que desean disfrutar de juegos de clase mundial. </a:t>
            </a:r>
          </a:p>
          <a:p>
            <a:pPr marL="0" indent="0" rtl="0">
              <a:buNone/>
            </a:pPr>
            <a:r>
              <a:rPr lang="es" sz="2000" b="0" i="0" u="none" strike="noStrike">
                <a:solidFill>
                  <a:srgbClr val="FFFFFF"/>
                </a:solidFill>
                <a:latin typeface="Aptos Display"/>
              </a:rPr>
              <a:t>A pesar de su tamaño diminuto, la influencia y el atractivo de Mónaco como destino de lujo son incomparables a nivel mundial, lo que lo convierte en un lugar único y cautivador para visitar o residir.</a:t>
            </a:r>
            <a:endParaRPr lang="pt-BR" sz="2000">
              <a:solidFill>
                <a:schemeClr val="bg1"/>
              </a:solidFill>
            </a:endParaRPr>
          </a:p>
        </p:txBody>
      </p:sp>
      <p:pic>
        <p:nvPicPr>
          <p:cNvPr id="10242" name="Picture 2" descr="THE TOP 15 Things To Do in Monaco | Attractions &amp; Activities">
            <a:extLst>
              <a:ext uri="{FF2B5EF4-FFF2-40B4-BE49-F238E27FC236}">
                <a16:creationId xmlns:a16="http://schemas.microsoft.com/office/drawing/2014/main" id="{55B7C10B-DC5D-E694-644D-BB66B0064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139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050" name="Picture 2" descr="Screen Airport Images | Free Photos, PNG Stickers, Wallpapers &amp; Backgrounds  - rawpixel">
            <a:extLst>
              <a:ext uri="{FF2B5EF4-FFF2-40B4-BE49-F238E27FC236}">
                <a16:creationId xmlns:a16="http://schemas.microsoft.com/office/drawing/2014/main" id="{3ACC05B9-56F6-8C11-96C5-995D7B6B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07" t="7849" r="13195"/>
          <a:stretch>
            <a:fillRect/>
          </a:stretch>
        </p:blipFill>
        <p:spPr bwMode="auto">
          <a:xfrm>
            <a:off x="20" y="10"/>
            <a:ext cx="6845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38A4AEE-E321-5D69-CD78-EA0DD9DC6477}"/>
              </a:ext>
            </a:extLst>
          </p:cNvPr>
          <p:cNvSpPr>
            <a:spLocks noGrp="1"/>
          </p:cNvSpPr>
          <p:nvPr>
            <p:ph idx="1"/>
          </p:nvPr>
        </p:nvSpPr>
        <p:spPr>
          <a:xfrm>
            <a:off x="7313676" y="800100"/>
            <a:ext cx="4406900" cy="5503863"/>
          </a:xfrm>
        </p:spPr>
        <p:txBody>
          <a:bodyPr anchor="b">
            <a:noAutofit/>
          </a:bodyPr>
          <a:lstStyle/>
          <a:p>
            <a:pPr marL="0" indent="0" rtl="0">
              <a:buNone/>
            </a:pPr>
            <a:r>
              <a:rPr lang="es" sz="2000" b="0" i="0" u="none" strike="noStrike">
                <a:solidFill>
                  <a:srgbClr val="FFFFFF"/>
                </a:solidFill>
                <a:latin typeface="Aptos Display"/>
              </a:rPr>
              <a:t>Los microestados son pequeños países soberanos. A menudo tienen una superficie de tierra y una población limitadas. </a:t>
            </a:r>
          </a:p>
          <a:p>
            <a:pPr marL="0" indent="0" rtl="0">
              <a:buNone/>
            </a:pPr>
            <a:r>
              <a:rPr lang="es" sz="2000" b="0" i="0" u="none" strike="noStrike">
                <a:solidFill>
                  <a:srgbClr val="FFFFFF"/>
                </a:solidFill>
                <a:latin typeface="Aptos Display"/>
              </a:rPr>
              <a:t>A pesar de su tamaño, juegan roles únicos a nivel global. Los microestados pueden tener economías vibrantes, culturas ricas e influencia política significativa. Enfrentan desafíos y oportunidades únicos. </a:t>
            </a:r>
          </a:p>
          <a:p>
            <a:pPr marL="0" indent="0" rtl="0">
              <a:buNone/>
            </a:pPr>
            <a:r>
              <a:rPr lang="es" sz="2000" b="0" i="0" u="none" strike="noStrike">
                <a:solidFill>
                  <a:srgbClr val="FFFFFF"/>
                </a:solidFill>
                <a:latin typeface="Aptos Display"/>
              </a:rPr>
              <a:t>En esta presentación, exploraremos el fascinante mundo de los microestados, sus características y su impacto en el escenario mundial. Vamos a sumergirnos y descubrir los aspectos intrigantes de estas naciones pequeñas pero poderosas.</a:t>
            </a:r>
            <a:endParaRPr lang="pt-BR" sz="2000">
              <a:solidFill>
                <a:schemeClr val="bg1"/>
              </a:solidFill>
            </a:endParaRPr>
          </a:p>
        </p:txBody>
      </p:sp>
    </p:spTree>
    <p:extLst>
      <p:ext uri="{BB962C8B-B14F-4D97-AF65-F5344CB8AC3E}">
        <p14:creationId xmlns:p14="http://schemas.microsoft.com/office/powerpoint/2010/main" val="8998876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ítulo 4">
            <a:extLst>
              <a:ext uri="{FF2B5EF4-FFF2-40B4-BE49-F238E27FC236}">
                <a16:creationId xmlns:a16="http://schemas.microsoft.com/office/drawing/2014/main" id="{572F0048-1F3D-5FA4-2FA6-C590EFA9137F}"/>
              </a:ext>
            </a:extLst>
          </p:cNvPr>
          <p:cNvSpPr>
            <a:spLocks noGrp="1"/>
          </p:cNvSpPr>
          <p:nvPr>
            <p:ph type="title"/>
          </p:nvPr>
        </p:nvSpPr>
        <p:spPr>
          <a:xfrm>
            <a:off x="838201" y="365125"/>
            <a:ext cx="5251316" cy="1807305"/>
          </a:xfrm>
        </p:spPr>
        <p:txBody>
          <a:bodyPr>
            <a:noAutofit/>
          </a:bodyPr>
          <a:lstStyle/>
          <a:p>
            <a:pPr rtl="0"/>
            <a:r>
              <a:rPr lang="es" sz="4400" b="0" i="0" u="none" strike="noStrike">
                <a:latin typeface="Aptos ExtraBold"/>
              </a:rPr>
              <a:t>Andorra</a:t>
            </a:r>
          </a:p>
        </p:txBody>
      </p:sp>
      <p:sp>
        <p:nvSpPr>
          <p:cNvPr id="6" name="Espaço Reservado para Conteúdo 5">
            <a:extLst>
              <a:ext uri="{FF2B5EF4-FFF2-40B4-BE49-F238E27FC236}">
                <a16:creationId xmlns:a16="http://schemas.microsoft.com/office/drawing/2014/main" id="{3817DA97-C3FC-AAAD-0E26-39686AA18EA9}"/>
              </a:ext>
            </a:extLst>
          </p:cNvPr>
          <p:cNvSpPr>
            <a:spLocks noGrp="1"/>
          </p:cNvSpPr>
          <p:nvPr>
            <p:ph idx="1"/>
          </p:nvPr>
        </p:nvSpPr>
        <p:spPr>
          <a:xfrm>
            <a:off x="838200" y="2333297"/>
            <a:ext cx="4619621" cy="3843666"/>
          </a:xfrm>
        </p:spPr>
        <p:txBody>
          <a:bodyPr>
            <a:noAutofit/>
          </a:bodyPr>
          <a:lstStyle/>
          <a:p>
            <a:pPr marL="0" indent="0" rtl="0">
              <a:buNone/>
            </a:pPr>
            <a:r>
              <a:rPr lang="es" sz="1700" b="0" i="0" u="none" strike="noStrike" dirty="0">
                <a:latin typeface="Aptos Display"/>
              </a:rPr>
              <a:t>Enclavada en los Pirineos entre Francia y España, Andorra es una coprincipado gobernado conjuntamente por el Presidente de Francia y el Obispo de Urgell en España. </a:t>
            </a:r>
          </a:p>
          <a:p>
            <a:pPr marL="0" indent="0" rtl="0">
              <a:buNone/>
            </a:pPr>
            <a:r>
              <a:rPr lang="es" sz="1700" b="0" i="0" u="none" strike="noStrike" dirty="0">
                <a:latin typeface="Aptos Display"/>
              </a:rPr>
              <a:t>El turismo, particularmente para el esquí y su estado libre de impuestos, impulsa su economía. Los paisajes pintorescos del país y su clima de alta montaña lo convierten en un destino ideal para los entusiastas de los deportes de invierno y los amantes de la naturaleza. </a:t>
            </a:r>
          </a:p>
          <a:p>
            <a:pPr marL="0" indent="0" rtl="0">
              <a:buNone/>
            </a:pPr>
            <a:r>
              <a:rPr lang="es" sz="1700" b="0" i="0" u="none" strike="noStrike" dirty="0">
                <a:latin typeface="Aptos Display"/>
              </a:rPr>
              <a:t>Con una superficie de solo 468 kilómetros cuadrados, Andorra es el decimosexto país más pequeño del mundo por área, pero cuenta con una impresionante variedad de vistas montañosas, iglesias antiguas y pueblos pintorescos.</a:t>
            </a:r>
            <a:endParaRPr lang="pt-BR" sz="1700" dirty="0"/>
          </a:p>
        </p:txBody>
      </p:sp>
      <p:pic>
        <p:nvPicPr>
          <p:cNvPr id="14" name="Imagem 13" descr="Uma imagem contendo Logotipo&#10;&#10;Descrição gerada automaticamente">
            <a:extLst>
              <a:ext uri="{FF2B5EF4-FFF2-40B4-BE49-F238E27FC236}">
                <a16:creationId xmlns:a16="http://schemas.microsoft.com/office/drawing/2014/main" id="{0D3A722B-A3CC-43D1-01B8-AA93852EA8A4}"/>
              </a:ext>
            </a:extLst>
          </p:cNvPr>
          <p:cNvPicPr>
            <a:picLocks noChangeAspect="1"/>
          </p:cNvPicPr>
          <p:nvPr/>
        </p:nvPicPr>
        <p:blipFill>
          <a:blip r:embed="rId2">
            <a:extLst>
              <a:ext uri="{28A0092B-C50C-407E-A947-70E740481C1C}">
                <a14:useLocalDpi xmlns:a14="http://schemas.microsoft.com/office/drawing/2010/main" val="0"/>
              </a:ext>
            </a:extLst>
          </a:blip>
          <a:srcRect l="12423" r="18841" b="2"/>
          <a:stretch>
            <a:fillRect/>
          </a:stretch>
        </p:blipFill>
        <p:spPr>
          <a:xfrm>
            <a:off x="5457821" y="10"/>
            <a:ext cx="673417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584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098" name="Picture 2" descr="Mapa de Andorra la Vella, Andorra - Dobrar Fronteiras">
            <a:extLst>
              <a:ext uri="{FF2B5EF4-FFF2-40B4-BE49-F238E27FC236}">
                <a16:creationId xmlns:a16="http://schemas.microsoft.com/office/drawing/2014/main" id="{F7C6A00C-C56F-402F-6023-83A4523CF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1" t="11267" r="38792"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592BD99-2FBB-A300-7A81-637E083E9688}"/>
              </a:ext>
            </a:extLst>
          </p:cNvPr>
          <p:cNvSpPr>
            <a:spLocks noGrp="1"/>
          </p:cNvSpPr>
          <p:nvPr>
            <p:ph idx="1"/>
          </p:nvPr>
        </p:nvSpPr>
        <p:spPr>
          <a:xfrm>
            <a:off x="6513788" y="1045029"/>
            <a:ext cx="4840010" cy="5131934"/>
          </a:xfrm>
        </p:spPr>
        <p:txBody>
          <a:bodyPr anchor="b">
            <a:noAutofit/>
          </a:bodyPr>
          <a:lstStyle/>
          <a:p>
            <a:pPr marL="0" indent="0" rtl="0">
              <a:buNone/>
            </a:pPr>
            <a:r>
              <a:rPr lang="es" sz="2000" b="0" i="0" u="none" strike="noStrike">
                <a:latin typeface="Aptos Display"/>
              </a:rPr>
              <a:t>La capital, Andorra la Vella, es conocida por su vibrante escena de compras debido a la ausencia de impuestos sobre las ventas, atrayendo a visitantes de toda Europa interesados en bienes de lujo, electrónica y alcohol a precios más bajos. </a:t>
            </a:r>
          </a:p>
          <a:p>
            <a:pPr marL="0" indent="0" rtl="0">
              <a:buNone/>
            </a:pPr>
            <a:r>
              <a:rPr lang="es" sz="2000" b="0" i="0" u="none" strike="noStrike">
                <a:latin typeface="Aptos Display"/>
              </a:rPr>
              <a:t>El patrimonio cultural de Andorra es rico en arquitectura románica, visible en estructuras como la Iglesia de Santa Coloma, que data del siglo IX.</a:t>
            </a:r>
            <a:endParaRPr lang="pt-BR" sz="2000"/>
          </a:p>
        </p:txBody>
      </p:sp>
    </p:spTree>
    <p:extLst>
      <p:ext uri="{BB962C8B-B14F-4D97-AF65-F5344CB8AC3E}">
        <p14:creationId xmlns:p14="http://schemas.microsoft.com/office/powerpoint/2010/main" val="953394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182" name="Rectangle 61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a:endParaRPr>
          </a:p>
        </p:txBody>
      </p:sp>
      <p:sp>
        <p:nvSpPr>
          <p:cNvPr id="6184" name="Rectangle 618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panose="020F0502020204030204"/>
            </a:endParaRPr>
          </a:p>
        </p:txBody>
      </p:sp>
      <p:pic>
        <p:nvPicPr>
          <p:cNvPr id="6146" name="Picture 2" descr="Andorra: The Land Of Mountains And Shopping Centers">
            <a:extLst>
              <a:ext uri="{FF2B5EF4-FFF2-40B4-BE49-F238E27FC236}">
                <a16:creationId xmlns:a16="http://schemas.microsoft.com/office/drawing/2014/main" id="{94121FDC-9588-1CB7-C798-76B2F3AA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05" r="11606" b="1"/>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C0788691-9B2F-5254-F66D-794DE08681B0}"/>
              </a:ext>
            </a:extLst>
          </p:cNvPr>
          <p:cNvSpPr/>
          <p:nvPr/>
        </p:nvSpPr>
        <p:spPr>
          <a:xfrm>
            <a:off x="0" y="-1"/>
            <a:ext cx="5050971"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5" name="Espaço Reservado para Conteúdo 2">
            <a:extLst>
              <a:ext uri="{FF2B5EF4-FFF2-40B4-BE49-F238E27FC236}">
                <a16:creationId xmlns:a16="http://schemas.microsoft.com/office/drawing/2014/main" id="{45FE5B36-7CF0-1833-C28B-11B53E73E50C}"/>
              </a:ext>
            </a:extLst>
          </p:cNvPr>
          <p:cNvSpPr txBox="1"/>
          <p:nvPr/>
        </p:nvSpPr>
        <p:spPr>
          <a:xfrm>
            <a:off x="411479" y="2688336"/>
            <a:ext cx="4498848" cy="3584448"/>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2000" b="0" i="0" u="none" strike="noStrike">
                <a:latin typeface="Aptos Display"/>
              </a:rPr>
              <a:t>A pesar de su pequeño tamaño, Andorra mantiene una infraestructura bien desarrollada para el turismo, con numerosos resorts de esquí, senderos para caminatas y hoteles de lujo. </a:t>
            </a:r>
          </a:p>
          <a:p>
            <a:pPr marL="0" indent="0" rtl="0">
              <a:buNone/>
            </a:pPr>
            <a:r>
              <a:rPr lang="es" sz="2000" b="0" i="0" u="none" strike="noStrike">
                <a:latin typeface="Aptos Display"/>
              </a:rPr>
              <a:t>Los esfuerzos del gobierno para diversificar la economía incluyen la banca, el comercio minorista y la creación de una incipiente industria tecnológica. </a:t>
            </a:r>
          </a:p>
          <a:p>
            <a:pPr marL="0" indent="0" rtl="0">
              <a:buNone/>
            </a:pPr>
            <a:r>
              <a:rPr lang="es" sz="2000" b="0" i="0" u="none" strike="noStrike">
                <a:latin typeface="Aptos Display"/>
              </a:rPr>
              <a:t>Como resultado, Andorra no solo ofrece belleza escénica y actividades recreativas, sino también un sector empresarial en crecimiento, lo que la convierte en una combinación única de encanto tradicional y conveniencia moderna.</a:t>
            </a:r>
          </a:p>
        </p:txBody>
      </p:sp>
    </p:spTree>
    <p:extLst>
      <p:ext uri="{BB962C8B-B14F-4D97-AF65-F5344CB8AC3E}">
        <p14:creationId xmlns:p14="http://schemas.microsoft.com/office/powerpoint/2010/main" val="23907066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AE333C3-22A7-29E1-F194-B5F7F6B6CFF6}"/>
              </a:ext>
            </a:extLst>
          </p:cNvPr>
          <p:cNvSpPr>
            <a:spLocks noGrp="1"/>
          </p:cNvSpPr>
          <p:nvPr>
            <p:ph type="title"/>
          </p:nvPr>
        </p:nvSpPr>
        <p:spPr>
          <a:xfrm>
            <a:off x="6513788" y="365125"/>
            <a:ext cx="4840010" cy="1807305"/>
          </a:xfrm>
        </p:spPr>
        <p:txBody>
          <a:bodyPr>
            <a:noAutofit/>
          </a:bodyPr>
          <a:lstStyle/>
          <a:p>
            <a:pPr rtl="0"/>
            <a:r>
              <a:rPr lang="es" sz="4400" b="0" i="0" u="none" strike="noStrike">
                <a:solidFill>
                  <a:srgbClr val="FFFFFF"/>
                </a:solidFill>
                <a:latin typeface="Aptos ExtraBold"/>
              </a:rPr>
              <a:t>Liechtenstein</a:t>
            </a:r>
          </a:p>
        </p:txBody>
      </p:sp>
      <p:pic>
        <p:nvPicPr>
          <p:cNvPr id="5" name="Imagem 4" descr="Forma&#10;&#10;Descrição gerada automaticamente com confiança média">
            <a:extLst>
              <a:ext uri="{FF2B5EF4-FFF2-40B4-BE49-F238E27FC236}">
                <a16:creationId xmlns:a16="http://schemas.microsoft.com/office/drawing/2014/main" id="{9E7D2879-5FD5-67C6-5FD4-ED428F8E31B9}"/>
              </a:ext>
            </a:extLst>
          </p:cNvPr>
          <p:cNvPicPr>
            <a:picLocks noChangeAspect="1"/>
          </p:cNvPicPr>
          <p:nvPr/>
        </p:nvPicPr>
        <p:blipFill>
          <a:blip r:embed="rId2">
            <a:extLst>
              <a:ext uri="{28A0092B-C50C-407E-A947-70E740481C1C}">
                <a14:useLocalDpi xmlns:a14="http://schemas.microsoft.com/office/drawing/2010/main" val="0"/>
              </a:ext>
            </a:extLst>
          </a:blip>
          <a:srcRect l="6222" r="40265"/>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C73032C4-9ECE-1449-47E5-C3A49FC69512}"/>
              </a:ext>
            </a:extLst>
          </p:cNvPr>
          <p:cNvSpPr>
            <a:spLocks noGrp="1"/>
          </p:cNvSpPr>
          <p:nvPr>
            <p:ph idx="1"/>
          </p:nvPr>
        </p:nvSpPr>
        <p:spPr>
          <a:xfrm>
            <a:off x="6513788" y="2333297"/>
            <a:ext cx="4840010" cy="3843666"/>
          </a:xfrm>
        </p:spPr>
        <p:txBody>
          <a:bodyPr anchor="b">
            <a:noAutofit/>
          </a:bodyPr>
          <a:lstStyle/>
          <a:p>
            <a:pPr marL="0" indent="0" rtl="0">
              <a:buNone/>
            </a:pPr>
            <a:r>
              <a:rPr lang="es" sz="2000" b="0" i="0" u="none" strike="noStrike">
                <a:solidFill>
                  <a:srgbClr val="FFFFFF"/>
                </a:solidFill>
                <a:latin typeface="Aptos Display"/>
              </a:rPr>
              <a:t>Ubicado entre Suiza y Austria, Liechtenstein es una monarquía constitucional con fuertes lazos económicos con sus vecinos. Es conocido por su sector de servicios financieros.</a:t>
            </a:r>
          </a:p>
          <a:p>
            <a:pPr marL="0" indent="0" rtl="0">
              <a:buNone/>
            </a:pPr>
            <a:r>
              <a:rPr lang="es" sz="2000" b="0" i="0" u="none" strike="noStrike">
                <a:solidFill>
                  <a:srgbClr val="FFFFFF"/>
                </a:solidFill>
                <a:latin typeface="Aptos Display"/>
              </a:rPr>
              <a:t>Con solo 160 kilómetros cuadrados, Liechtenstein es una de las naciones más pequeñas pero más ricas del mundo, con un alto nivel de vida y una economía robusta. </a:t>
            </a:r>
          </a:p>
          <a:p>
            <a:pPr marL="0" indent="0" rtl="0">
              <a:buNone/>
            </a:pPr>
            <a:r>
              <a:rPr lang="es" sz="2000" b="0" i="0" u="none" strike="noStrike">
                <a:solidFill>
                  <a:srgbClr val="FFFFFF"/>
                </a:solidFill>
                <a:latin typeface="Aptos Display"/>
              </a:rPr>
              <a:t>El principado está enclavado en los Alpes, ofreciendo paisajes pintorescos y una mezcla de belleza natural y encanto histórico.</a:t>
            </a:r>
            <a:endParaRPr lang="pt-BR" sz="2000">
              <a:solidFill>
                <a:schemeClr val="bg1"/>
              </a:solidFill>
            </a:endParaRPr>
          </a:p>
        </p:txBody>
      </p:sp>
    </p:spTree>
    <p:extLst>
      <p:ext uri="{BB962C8B-B14F-4D97-AF65-F5344CB8AC3E}">
        <p14:creationId xmlns:p14="http://schemas.microsoft.com/office/powerpoint/2010/main" val="519085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2992BA61-12CF-C837-39BD-B5B666C43F14}"/>
              </a:ext>
            </a:extLst>
          </p:cNvPr>
          <p:cNvSpPr>
            <a:spLocks noGrp="1"/>
          </p:cNvSpPr>
          <p:nvPr>
            <p:ph idx="1"/>
          </p:nvPr>
        </p:nvSpPr>
        <p:spPr>
          <a:xfrm>
            <a:off x="838200" y="1825625"/>
            <a:ext cx="5387502" cy="4351338"/>
          </a:xfrm>
        </p:spPr>
        <p:txBody>
          <a:bodyPr anchor="b">
            <a:noAutofit/>
          </a:bodyPr>
          <a:lstStyle/>
          <a:p>
            <a:pPr marL="0" indent="0" rtl="0">
              <a:buNone/>
            </a:pPr>
            <a:r>
              <a:rPr lang="es" sz="2000" b="0" i="0" u="none" strike="noStrike">
                <a:latin typeface="Aptos Display"/>
              </a:rPr>
              <a:t>Vaduz, la capital, es el corazón político y cultural del país. El Castillo de Vaduz, ubicado en una colina, sirve como residencia de la familia principesca y símbolo del patrimonio duradero de la nación. La ciudad también alberga el Museo Nacional de Liechtenstein, el Kunstmuseum Liechtenstein (un museo de arte) y una vibrante zona céntrica con tiendas y cafés.</a:t>
            </a:r>
          </a:p>
          <a:p>
            <a:pPr marL="0" indent="0" rtl="0">
              <a:buNone/>
            </a:pPr>
            <a:r>
              <a:rPr lang="es" sz="2000" b="0" i="0" u="none" strike="noStrike">
                <a:latin typeface="Aptos Display"/>
              </a:rPr>
              <a:t>La economía de Liechtenstein prospera gracias a sus servicios financieros, incluidos la banca y los seguros, que atraen a clientes internacionales debido a las regulaciones favorables y la estabilidad política. Además, el país tiene un sector industrial bien desarrollado, que produce instrumentos de precisión, productos farmacéuticos y electrónicos.</a:t>
            </a:r>
            <a:endParaRPr lang="pt-BR" sz="2000"/>
          </a:p>
        </p:txBody>
      </p:sp>
      <p:pic>
        <p:nvPicPr>
          <p:cNvPr id="8194" name="Picture 2" descr="What It Was Like To Walk Across Liechtenstein AFAR | Vaduz Castle  Liechtenstein | sincovaga.com.br">
            <a:extLst>
              <a:ext uri="{FF2B5EF4-FFF2-40B4-BE49-F238E27FC236}">
                <a16:creationId xmlns:a16="http://schemas.microsoft.com/office/drawing/2014/main" id="{AB6896A1-9399-1B13-10A2-CBCA094FC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97" r="30642" b="9553"/>
          <a:stretch>
            <a:fillRect/>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82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2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9628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66E3EB6B-5D6A-04ED-27A5-3E1EB7E82968}"/>
              </a:ext>
            </a:extLst>
          </p:cNvPr>
          <p:cNvPicPr>
            <a:picLocks noChangeAspect="1"/>
          </p:cNvPicPr>
          <p:nvPr/>
        </p:nvPicPr>
        <p:blipFill>
          <a:blip r:embed="rId2"/>
          <a:srcRect l="19198" r="7096" b="-1"/>
          <a:stretch>
            <a:fillRect/>
          </a:stretch>
        </p:blipFill>
        <p:spPr>
          <a:xfrm>
            <a:off x="-9886" y="10"/>
            <a:ext cx="7572605" cy="6857990"/>
          </a:xfrm>
          <a:prstGeom prst="rect">
            <a:avLst/>
          </a:prstGeom>
        </p:spPr>
      </p:pic>
      <p:cxnSp>
        <p:nvCxnSpPr>
          <p:cNvPr id="12"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604300D8-E9A6-74DE-681D-CF93E2654981}"/>
              </a:ext>
            </a:extLst>
          </p:cNvPr>
          <p:cNvSpPr>
            <a:spLocks noGrp="1"/>
          </p:cNvSpPr>
          <p:nvPr>
            <p:ph idx="1"/>
          </p:nvPr>
        </p:nvSpPr>
        <p:spPr>
          <a:xfrm>
            <a:off x="8153400" y="2543364"/>
            <a:ext cx="3434180" cy="3599019"/>
          </a:xfrm>
        </p:spPr>
        <p:txBody>
          <a:bodyPr anchor="b">
            <a:noAutofit/>
          </a:bodyPr>
          <a:lstStyle/>
          <a:p>
            <a:pPr marL="0" indent="0" rtl="0">
              <a:buNone/>
            </a:pPr>
            <a:r>
              <a:rPr lang="es" sz="2000" b="0" i="0" u="none" strike="noStrike">
                <a:latin typeface="Aptos Display"/>
              </a:rPr>
              <a:t>El turismo también juega un papel vital, atrayendo a visitantes con sus encantadores pueblos, senderos para caminatas y estaciones de esquí. A pesar de su pequeño tamaño, Liechtenstein mantiene un alto nivel de actividad cultural con numerosos festivales, conciertos y eventos durante todo el año. </a:t>
            </a:r>
          </a:p>
          <a:p>
            <a:pPr marL="0" indent="0" rtl="0">
              <a:buNone/>
            </a:pPr>
            <a:r>
              <a:rPr lang="es" sz="2000" b="0" i="0" u="none" strike="noStrike">
                <a:latin typeface="Aptos Display"/>
              </a:rPr>
              <a:t>Esta combinación única de poder económico, riqueza cultural y belleza natural hace de Liechtenstein una nación fascinante y próspera.</a:t>
            </a:r>
            <a:endParaRPr lang="pt-BR" sz="2000"/>
          </a:p>
        </p:txBody>
      </p:sp>
    </p:spTree>
    <p:extLst>
      <p:ext uri="{BB962C8B-B14F-4D97-AF65-F5344CB8AC3E}">
        <p14:creationId xmlns:p14="http://schemas.microsoft.com/office/powerpoint/2010/main" val="39379403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94B753CC-FE31-78CA-1710-52CF51D55EFF}"/>
              </a:ext>
            </a:extLst>
          </p:cNvPr>
          <p:cNvSpPr>
            <a:spLocks noGrp="1"/>
          </p:cNvSpPr>
          <p:nvPr>
            <p:ph type="title"/>
          </p:nvPr>
        </p:nvSpPr>
        <p:spPr>
          <a:xfrm>
            <a:off x="6513788" y="365125"/>
            <a:ext cx="4840010" cy="1807305"/>
          </a:xfrm>
        </p:spPr>
        <p:txBody>
          <a:bodyPr>
            <a:noAutofit/>
          </a:bodyPr>
          <a:lstStyle/>
          <a:p>
            <a:pPr rtl="0"/>
            <a:r>
              <a:rPr lang="es" sz="4400" b="0" i="0" u="none" strike="noStrike">
                <a:latin typeface="Aptos ExtraBold"/>
              </a:rPr>
              <a:t>San Cristóbal y Nieves</a:t>
            </a:r>
          </a:p>
        </p:txBody>
      </p:sp>
      <p:pic>
        <p:nvPicPr>
          <p:cNvPr id="5" name="Imagem 4" descr="Logotipo&#10;&#10;Descrição gerada automaticamente com confiança baixa">
            <a:extLst>
              <a:ext uri="{FF2B5EF4-FFF2-40B4-BE49-F238E27FC236}">
                <a16:creationId xmlns:a16="http://schemas.microsoft.com/office/drawing/2014/main" id="{EBBC2DF6-0C16-72AA-7801-8697F5547A56}"/>
              </a:ext>
            </a:extLst>
          </p:cNvPr>
          <p:cNvPicPr>
            <a:picLocks noChangeAspect="1"/>
          </p:cNvPicPr>
          <p:nvPr/>
        </p:nvPicPr>
        <p:blipFill>
          <a:blip r:embed="rId2">
            <a:extLst>
              <a:ext uri="{28A0092B-C50C-407E-A947-70E740481C1C}">
                <a14:useLocalDpi xmlns:a14="http://schemas.microsoft.com/office/drawing/2010/main" val="0"/>
              </a:ext>
            </a:extLst>
          </a:blip>
          <a:srcRect l="34404" t="-1" r="606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7EEA3FAE-1387-1CE5-D3C3-7432451F2A33}"/>
              </a:ext>
            </a:extLst>
          </p:cNvPr>
          <p:cNvSpPr>
            <a:spLocks noGrp="1"/>
          </p:cNvSpPr>
          <p:nvPr>
            <p:ph idx="1"/>
          </p:nvPr>
        </p:nvSpPr>
        <p:spPr>
          <a:xfrm>
            <a:off x="6513788" y="2333297"/>
            <a:ext cx="4840010" cy="3843666"/>
          </a:xfrm>
        </p:spPr>
        <p:txBody>
          <a:bodyPr anchor="b">
            <a:noAutofit/>
          </a:bodyPr>
          <a:lstStyle/>
          <a:p>
            <a:pPr marL="0" indent="0" rtl="0">
              <a:buNone/>
            </a:pPr>
            <a:r>
              <a:rPr lang="es" sz="2000" b="0" i="0" u="none" strike="noStrike">
                <a:latin typeface="Aptos Display"/>
              </a:rPr>
              <a:t>Ubicada en el Caribe, esta nación de dos islas es el estado soberano más pequeño del hemisferio occidental tanto en área como en población. Es conocida por su turismo y como un sitio para programas de ciudadanía económica. </a:t>
            </a:r>
          </a:p>
          <a:p>
            <a:pPr marL="0" indent="0" rtl="0">
              <a:buNone/>
            </a:pPr>
            <a:r>
              <a:rPr lang="es" sz="2000" b="0" i="0" u="none" strike="noStrike">
                <a:latin typeface="Aptos Display"/>
              </a:rPr>
              <a:t>San Cristóbal y Nieves, con sus paisajes exuberantes y playas prístinas, ofrece un paraíso tropical que atrae a visitantes de todo el mundo. La belleza natural de las islas se complementa con sitios históricos ricos, como el Parque Nacional Fortaleza de Brimstone Hill, un sitio del Patrimonio Mundial de la UNESCO, y restos de plantaciones de azúcar de la era colonial.</a:t>
            </a:r>
            <a:endParaRPr lang="pt-BR" sz="2000"/>
          </a:p>
        </p:txBody>
      </p:sp>
    </p:spTree>
    <p:extLst>
      <p:ext uri="{BB962C8B-B14F-4D97-AF65-F5344CB8AC3E}">
        <p14:creationId xmlns:p14="http://schemas.microsoft.com/office/powerpoint/2010/main" val="36343987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1">
      <a:majorFont>
        <a:latin typeface="Aptos ExtraBold"/>
        <a:ea typeface="Arial"/>
        <a:cs typeface="Arial"/>
      </a:majorFont>
      <a:minorFont>
        <a:latin typeface="Aptos Display"/>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1527</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Aptos Display</vt:lpstr>
      <vt:lpstr>Aptos ExtraBold</vt:lpstr>
      <vt:lpstr>Arial</vt:lpstr>
      <vt:lpstr>Calibri</vt:lpstr>
      <vt:lpstr>Tema do Office</vt:lpstr>
      <vt:lpstr>Microestados</vt:lpstr>
      <vt:lpstr>Apresentação do PowerPoint</vt:lpstr>
      <vt:lpstr>Andorra</vt:lpstr>
      <vt:lpstr>Apresentação do PowerPoint</vt:lpstr>
      <vt:lpstr>Apresentação do PowerPoint</vt:lpstr>
      <vt:lpstr>Liechtenstein</vt:lpstr>
      <vt:lpstr>Apresentação do PowerPoint</vt:lpstr>
      <vt:lpstr>Apresentação do PowerPoint</vt:lpstr>
      <vt:lpstr>San Cristóbal y Nieves</vt:lpstr>
      <vt:lpstr>Apresentação do PowerPoint</vt:lpstr>
      <vt:lpstr>Apresentação do PowerPoint</vt:lpstr>
      <vt:lpstr>San Marino</vt:lpstr>
      <vt:lpstr>Apresentação do PowerPoint</vt:lpstr>
      <vt:lpstr>Apresentação do PowerPoint</vt:lpstr>
      <vt:lpstr>Mónaco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Ivar Junior</dc:creator>
  <cp:lastModifiedBy>Ivar Junior</cp:lastModifiedBy>
  <cp:revision>5</cp:revision>
  <dcterms:created xsi:type="dcterms:W3CDTF">2024-06-17T13:37:01Z</dcterms:created>
  <dcterms:modified xsi:type="dcterms:W3CDTF">2024-06-17T19:56:03Z</dcterms:modified>
</cp:coreProperties>
</file>