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3" r:id="rId7"/>
    <p:sldId id="265" r:id="rId8"/>
    <p:sldId id="266" r:id="rId9"/>
    <p:sldId id="270" r:id="rId10"/>
    <p:sldId id="271" r:id="rId11"/>
    <p:sldId id="272" r:id="rId12"/>
    <p:sldId id="261" r:id="rId13"/>
    <p:sldId id="262" r:id="rId14"/>
    <p:sldId id="264" r:id="rId15"/>
    <p:sldId id="267" r:id="rId16"/>
    <p:sldId id="268" r:id="rId17"/>
    <p:sldId id="269" r:id="rId18"/>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50021"/>
    <a:srgbClr val="990000"/>
    <a:srgbClr val="66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1" d="100"/>
          <a:sy n="101" d="100"/>
        </p:scale>
        <p:origin x="912"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232C5D5-8365-24EB-CF7F-EC7EC8EBB186}"/>
              </a:ext>
            </a:extLst>
          </p:cNvPr>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3FA18463-1A6D-13E0-DBED-D604FE62A6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87ABE518-9420-1F3B-6DE4-1936754B9804}"/>
              </a:ext>
            </a:extLst>
          </p:cNvPr>
          <p:cNvSpPr>
            <a:spLocks noGrp="1"/>
          </p:cNvSpPr>
          <p:nvPr>
            <p:ph type="dt" sz="half" idx="10"/>
          </p:nvPr>
        </p:nvSpPr>
        <p:spPr/>
        <p:txBody>
          <a:bodyPr/>
          <a:lstStyle/>
          <a:p>
            <a:fld id="{0A8ED0B2-39F2-44CA-8D84-B6227DF36408}" type="datetimeFigureOut">
              <a:rPr lang="pt-BR" smtClean="0"/>
              <a:t>17/06/2024</a:t>
            </a:fld>
            <a:endParaRPr lang="pt-BR"/>
          </a:p>
        </p:txBody>
      </p:sp>
      <p:sp>
        <p:nvSpPr>
          <p:cNvPr id="5" name="Espaço Reservado para Rodapé 4">
            <a:extLst>
              <a:ext uri="{FF2B5EF4-FFF2-40B4-BE49-F238E27FC236}">
                <a16:creationId xmlns:a16="http://schemas.microsoft.com/office/drawing/2014/main" id="{3E671F71-2A17-90A0-01DD-0413E2323094}"/>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A0737362-51EB-25A3-F704-222C95336600}"/>
              </a:ext>
            </a:extLst>
          </p:cNvPr>
          <p:cNvSpPr>
            <a:spLocks noGrp="1"/>
          </p:cNvSpPr>
          <p:nvPr>
            <p:ph type="sldNum" sz="quarter" idx="12"/>
          </p:nvPr>
        </p:nvSpPr>
        <p:spPr/>
        <p:txBody>
          <a:bodyPr/>
          <a:lstStyle/>
          <a:p>
            <a:fld id="{D99317E2-741A-4DC8-8A5D-134ECE4FF910}" type="slidenum">
              <a:rPr lang="pt-BR" smtClean="0"/>
              <a:t>‹nº›</a:t>
            </a:fld>
            <a:endParaRPr lang="pt-BR"/>
          </a:p>
        </p:txBody>
      </p:sp>
    </p:spTree>
    <p:extLst>
      <p:ext uri="{BB962C8B-B14F-4D97-AF65-F5344CB8AC3E}">
        <p14:creationId xmlns:p14="http://schemas.microsoft.com/office/powerpoint/2010/main" val="33016987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6A67F44-E80C-38C3-38CA-94BCFD3DC5A6}"/>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14A032B8-880A-3B9A-1F62-FD5B0999F7A4}"/>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E81F44AF-BAC4-1CE6-A886-2A94CC141212}"/>
              </a:ext>
            </a:extLst>
          </p:cNvPr>
          <p:cNvSpPr>
            <a:spLocks noGrp="1"/>
          </p:cNvSpPr>
          <p:nvPr>
            <p:ph type="dt" sz="half" idx="10"/>
          </p:nvPr>
        </p:nvSpPr>
        <p:spPr/>
        <p:txBody>
          <a:bodyPr/>
          <a:lstStyle/>
          <a:p>
            <a:fld id="{0A8ED0B2-39F2-44CA-8D84-B6227DF36408}" type="datetimeFigureOut">
              <a:rPr lang="pt-BR" smtClean="0"/>
              <a:t>17/06/2024</a:t>
            </a:fld>
            <a:endParaRPr lang="pt-BR"/>
          </a:p>
        </p:txBody>
      </p:sp>
      <p:sp>
        <p:nvSpPr>
          <p:cNvPr id="5" name="Espaço Reservado para Rodapé 4">
            <a:extLst>
              <a:ext uri="{FF2B5EF4-FFF2-40B4-BE49-F238E27FC236}">
                <a16:creationId xmlns:a16="http://schemas.microsoft.com/office/drawing/2014/main" id="{2970E147-865B-3483-9B2D-DC6F02D5B838}"/>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DC55B12E-8642-A0C2-0F7F-AB709BE8FD00}"/>
              </a:ext>
            </a:extLst>
          </p:cNvPr>
          <p:cNvSpPr>
            <a:spLocks noGrp="1"/>
          </p:cNvSpPr>
          <p:nvPr>
            <p:ph type="sldNum" sz="quarter" idx="12"/>
          </p:nvPr>
        </p:nvSpPr>
        <p:spPr/>
        <p:txBody>
          <a:bodyPr/>
          <a:lstStyle/>
          <a:p>
            <a:fld id="{D99317E2-741A-4DC8-8A5D-134ECE4FF910}" type="slidenum">
              <a:rPr lang="pt-BR" smtClean="0"/>
              <a:t>‹nº›</a:t>
            </a:fld>
            <a:endParaRPr lang="pt-BR"/>
          </a:p>
        </p:txBody>
      </p:sp>
    </p:spTree>
    <p:extLst>
      <p:ext uri="{BB962C8B-B14F-4D97-AF65-F5344CB8AC3E}">
        <p14:creationId xmlns:p14="http://schemas.microsoft.com/office/powerpoint/2010/main" val="19676292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603EE93-2B13-370C-FB5D-C93B3AD691CA}"/>
              </a:ext>
            </a:extLst>
          </p:cNvPr>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A9F98FE0-0F81-E986-C9BA-F2E17EA5FC9B}"/>
              </a:ext>
            </a:extLst>
          </p:cNvPr>
          <p:cNvSpPr>
            <a:spLocks noGrp="1"/>
          </p:cNvSpPr>
          <p:nvPr>
            <p:ph type="body" orient="vert" idx="1"/>
          </p:nvPr>
        </p:nvSpPr>
        <p:spPr>
          <a:xfrm>
            <a:off x="838200" y="365125"/>
            <a:ext cx="7734300"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A2260F01-5FF6-EF3A-0BB4-CE516DE74FAD}"/>
              </a:ext>
            </a:extLst>
          </p:cNvPr>
          <p:cNvSpPr>
            <a:spLocks noGrp="1"/>
          </p:cNvSpPr>
          <p:nvPr>
            <p:ph type="dt" sz="half" idx="10"/>
          </p:nvPr>
        </p:nvSpPr>
        <p:spPr/>
        <p:txBody>
          <a:bodyPr/>
          <a:lstStyle/>
          <a:p>
            <a:fld id="{0A8ED0B2-39F2-44CA-8D84-B6227DF36408}" type="datetimeFigureOut">
              <a:rPr lang="pt-BR" smtClean="0"/>
              <a:t>17/06/2024</a:t>
            </a:fld>
            <a:endParaRPr lang="pt-BR"/>
          </a:p>
        </p:txBody>
      </p:sp>
      <p:sp>
        <p:nvSpPr>
          <p:cNvPr id="5" name="Espaço Reservado para Rodapé 4">
            <a:extLst>
              <a:ext uri="{FF2B5EF4-FFF2-40B4-BE49-F238E27FC236}">
                <a16:creationId xmlns:a16="http://schemas.microsoft.com/office/drawing/2014/main" id="{CB22F76E-99C9-CAA2-B752-AA3CD5A2C4E6}"/>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0F17B27C-22CC-77CA-5069-7B1544F44E09}"/>
              </a:ext>
            </a:extLst>
          </p:cNvPr>
          <p:cNvSpPr>
            <a:spLocks noGrp="1"/>
          </p:cNvSpPr>
          <p:nvPr>
            <p:ph type="sldNum" sz="quarter" idx="12"/>
          </p:nvPr>
        </p:nvSpPr>
        <p:spPr/>
        <p:txBody>
          <a:bodyPr/>
          <a:lstStyle/>
          <a:p>
            <a:fld id="{D99317E2-741A-4DC8-8A5D-134ECE4FF910}" type="slidenum">
              <a:rPr lang="pt-BR" smtClean="0"/>
              <a:t>‹nº›</a:t>
            </a:fld>
            <a:endParaRPr lang="pt-BR"/>
          </a:p>
        </p:txBody>
      </p:sp>
    </p:spTree>
    <p:extLst>
      <p:ext uri="{BB962C8B-B14F-4D97-AF65-F5344CB8AC3E}">
        <p14:creationId xmlns:p14="http://schemas.microsoft.com/office/powerpoint/2010/main" val="40487442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F51BF2D-CA6F-5C60-0B6B-EF0EE92503C1}"/>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B11F5013-A049-A487-60AB-9303276257E6}"/>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94EA9A89-AA2A-BD4F-D222-F6B340BCBA38}"/>
              </a:ext>
            </a:extLst>
          </p:cNvPr>
          <p:cNvSpPr>
            <a:spLocks noGrp="1"/>
          </p:cNvSpPr>
          <p:nvPr>
            <p:ph type="dt" sz="half" idx="10"/>
          </p:nvPr>
        </p:nvSpPr>
        <p:spPr/>
        <p:txBody>
          <a:bodyPr/>
          <a:lstStyle/>
          <a:p>
            <a:fld id="{0A8ED0B2-39F2-44CA-8D84-B6227DF36408}" type="datetimeFigureOut">
              <a:rPr lang="pt-BR" smtClean="0"/>
              <a:t>17/06/2024</a:t>
            </a:fld>
            <a:endParaRPr lang="pt-BR"/>
          </a:p>
        </p:txBody>
      </p:sp>
      <p:sp>
        <p:nvSpPr>
          <p:cNvPr id="5" name="Espaço Reservado para Rodapé 4">
            <a:extLst>
              <a:ext uri="{FF2B5EF4-FFF2-40B4-BE49-F238E27FC236}">
                <a16:creationId xmlns:a16="http://schemas.microsoft.com/office/drawing/2014/main" id="{3128EA7E-B0BA-B399-B98D-87B4E40FB7D7}"/>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45B0DD2B-0826-DD28-4821-6BE31AB527FE}"/>
              </a:ext>
            </a:extLst>
          </p:cNvPr>
          <p:cNvSpPr>
            <a:spLocks noGrp="1"/>
          </p:cNvSpPr>
          <p:nvPr>
            <p:ph type="sldNum" sz="quarter" idx="12"/>
          </p:nvPr>
        </p:nvSpPr>
        <p:spPr/>
        <p:txBody>
          <a:bodyPr/>
          <a:lstStyle/>
          <a:p>
            <a:fld id="{D99317E2-741A-4DC8-8A5D-134ECE4FF910}" type="slidenum">
              <a:rPr lang="pt-BR" smtClean="0"/>
              <a:t>‹nº›</a:t>
            </a:fld>
            <a:endParaRPr lang="pt-BR"/>
          </a:p>
        </p:txBody>
      </p:sp>
    </p:spTree>
    <p:extLst>
      <p:ext uri="{BB962C8B-B14F-4D97-AF65-F5344CB8AC3E}">
        <p14:creationId xmlns:p14="http://schemas.microsoft.com/office/powerpoint/2010/main" val="6177424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CCB6CBF-0EE7-7807-4626-D209692C81A0}"/>
              </a:ext>
            </a:extLst>
          </p:cNvPr>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FCE7008B-4533-1C33-B560-1339CE487A5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id="{7C2AB01A-C724-B99F-9D67-7FC0BD130771}"/>
              </a:ext>
            </a:extLst>
          </p:cNvPr>
          <p:cNvSpPr>
            <a:spLocks noGrp="1"/>
          </p:cNvSpPr>
          <p:nvPr>
            <p:ph type="dt" sz="half" idx="10"/>
          </p:nvPr>
        </p:nvSpPr>
        <p:spPr/>
        <p:txBody>
          <a:bodyPr/>
          <a:lstStyle/>
          <a:p>
            <a:fld id="{0A8ED0B2-39F2-44CA-8D84-B6227DF36408}" type="datetimeFigureOut">
              <a:rPr lang="pt-BR" smtClean="0"/>
              <a:t>17/06/2024</a:t>
            </a:fld>
            <a:endParaRPr lang="pt-BR"/>
          </a:p>
        </p:txBody>
      </p:sp>
      <p:sp>
        <p:nvSpPr>
          <p:cNvPr id="5" name="Espaço Reservado para Rodapé 4">
            <a:extLst>
              <a:ext uri="{FF2B5EF4-FFF2-40B4-BE49-F238E27FC236}">
                <a16:creationId xmlns:a16="http://schemas.microsoft.com/office/drawing/2014/main" id="{27F8BB57-BA97-1EFE-DCFA-D329B1CC653E}"/>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0BE848A2-F8F8-D5BE-A5EE-7865EB4FAF37}"/>
              </a:ext>
            </a:extLst>
          </p:cNvPr>
          <p:cNvSpPr>
            <a:spLocks noGrp="1"/>
          </p:cNvSpPr>
          <p:nvPr>
            <p:ph type="sldNum" sz="quarter" idx="12"/>
          </p:nvPr>
        </p:nvSpPr>
        <p:spPr/>
        <p:txBody>
          <a:bodyPr/>
          <a:lstStyle/>
          <a:p>
            <a:fld id="{D99317E2-741A-4DC8-8A5D-134ECE4FF910}" type="slidenum">
              <a:rPr lang="pt-BR" smtClean="0"/>
              <a:t>‹nº›</a:t>
            </a:fld>
            <a:endParaRPr lang="pt-BR"/>
          </a:p>
        </p:txBody>
      </p:sp>
    </p:spTree>
    <p:extLst>
      <p:ext uri="{BB962C8B-B14F-4D97-AF65-F5344CB8AC3E}">
        <p14:creationId xmlns:p14="http://schemas.microsoft.com/office/powerpoint/2010/main" val="36021768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E92488-5528-4B23-477C-FC53A718D3E5}"/>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E01159FD-76C8-A092-FF82-134244D9EB28}"/>
              </a:ext>
            </a:extLst>
          </p:cNvPr>
          <p:cNvSpPr>
            <a:spLocks noGrp="1"/>
          </p:cNvSpPr>
          <p:nvPr>
            <p:ph sz="half" idx="1"/>
          </p:nvPr>
        </p:nvSpPr>
        <p:spPr>
          <a:xfrm>
            <a:off x="838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0E4B3FC1-E8F5-1C99-E031-AE45F7206299}"/>
              </a:ext>
            </a:extLst>
          </p:cNvPr>
          <p:cNvSpPr>
            <a:spLocks noGrp="1"/>
          </p:cNvSpPr>
          <p:nvPr>
            <p:ph sz="half" idx="2"/>
          </p:nvPr>
        </p:nvSpPr>
        <p:spPr>
          <a:xfrm>
            <a:off x="6172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413B4258-0E7B-F6FD-3355-AF71CAFFF569}"/>
              </a:ext>
            </a:extLst>
          </p:cNvPr>
          <p:cNvSpPr>
            <a:spLocks noGrp="1"/>
          </p:cNvSpPr>
          <p:nvPr>
            <p:ph type="dt" sz="half" idx="10"/>
          </p:nvPr>
        </p:nvSpPr>
        <p:spPr/>
        <p:txBody>
          <a:bodyPr/>
          <a:lstStyle/>
          <a:p>
            <a:fld id="{0A8ED0B2-39F2-44CA-8D84-B6227DF36408}" type="datetimeFigureOut">
              <a:rPr lang="pt-BR" smtClean="0"/>
              <a:t>17/06/2024</a:t>
            </a:fld>
            <a:endParaRPr lang="pt-BR"/>
          </a:p>
        </p:txBody>
      </p:sp>
      <p:sp>
        <p:nvSpPr>
          <p:cNvPr id="6" name="Espaço Reservado para Rodapé 5">
            <a:extLst>
              <a:ext uri="{FF2B5EF4-FFF2-40B4-BE49-F238E27FC236}">
                <a16:creationId xmlns:a16="http://schemas.microsoft.com/office/drawing/2014/main" id="{C60E7C2E-880C-F7DE-9C6F-775EA157C54B}"/>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8CDF810F-55C0-27B9-A94F-31A85F81F200}"/>
              </a:ext>
            </a:extLst>
          </p:cNvPr>
          <p:cNvSpPr>
            <a:spLocks noGrp="1"/>
          </p:cNvSpPr>
          <p:nvPr>
            <p:ph type="sldNum" sz="quarter" idx="12"/>
          </p:nvPr>
        </p:nvSpPr>
        <p:spPr/>
        <p:txBody>
          <a:bodyPr/>
          <a:lstStyle/>
          <a:p>
            <a:fld id="{D99317E2-741A-4DC8-8A5D-134ECE4FF910}" type="slidenum">
              <a:rPr lang="pt-BR" smtClean="0"/>
              <a:t>‹nº›</a:t>
            </a:fld>
            <a:endParaRPr lang="pt-BR"/>
          </a:p>
        </p:txBody>
      </p:sp>
    </p:spTree>
    <p:extLst>
      <p:ext uri="{BB962C8B-B14F-4D97-AF65-F5344CB8AC3E}">
        <p14:creationId xmlns:p14="http://schemas.microsoft.com/office/powerpoint/2010/main" val="21042124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60B1F07-A8E4-8359-9029-6711059B47A9}"/>
              </a:ext>
            </a:extLst>
          </p:cNvPr>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8CA204DC-E0D9-554D-272F-8D0312F4F42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27EE16EE-FA91-6FBC-D80C-7AD7B8363400}"/>
              </a:ext>
            </a:extLst>
          </p:cNvPr>
          <p:cNvSpPr>
            <a:spLocks noGrp="1"/>
          </p:cNvSpPr>
          <p:nvPr>
            <p:ph sz="half" idx="2"/>
          </p:nvPr>
        </p:nvSpPr>
        <p:spPr>
          <a:xfrm>
            <a:off x="839788" y="2505075"/>
            <a:ext cx="515778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2318F0B5-9D1F-4F03-97C9-54D5197D646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8E3C5DD9-14CD-1BAB-EBA0-2667DD8831DF}"/>
              </a:ext>
            </a:extLst>
          </p:cNvPr>
          <p:cNvSpPr>
            <a:spLocks noGrp="1"/>
          </p:cNvSpPr>
          <p:nvPr>
            <p:ph sz="quarter" idx="4"/>
          </p:nvPr>
        </p:nvSpPr>
        <p:spPr>
          <a:xfrm>
            <a:off x="6172200" y="2505075"/>
            <a:ext cx="51831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7B12F0E1-A3CE-E2F3-892C-D4405C5C7E65}"/>
              </a:ext>
            </a:extLst>
          </p:cNvPr>
          <p:cNvSpPr>
            <a:spLocks noGrp="1"/>
          </p:cNvSpPr>
          <p:nvPr>
            <p:ph type="dt" sz="half" idx="10"/>
          </p:nvPr>
        </p:nvSpPr>
        <p:spPr/>
        <p:txBody>
          <a:bodyPr/>
          <a:lstStyle/>
          <a:p>
            <a:fld id="{0A8ED0B2-39F2-44CA-8D84-B6227DF36408}" type="datetimeFigureOut">
              <a:rPr lang="pt-BR" smtClean="0"/>
              <a:t>17/06/2024</a:t>
            </a:fld>
            <a:endParaRPr lang="pt-BR"/>
          </a:p>
        </p:txBody>
      </p:sp>
      <p:sp>
        <p:nvSpPr>
          <p:cNvPr id="8" name="Espaço Reservado para Rodapé 7">
            <a:extLst>
              <a:ext uri="{FF2B5EF4-FFF2-40B4-BE49-F238E27FC236}">
                <a16:creationId xmlns:a16="http://schemas.microsoft.com/office/drawing/2014/main" id="{67FBFDE1-7FC6-1CBE-5592-591AB8EF299F}"/>
              </a:ext>
            </a:extLst>
          </p:cNvPr>
          <p:cNvSpPr>
            <a:spLocks noGrp="1"/>
          </p:cNvSpPr>
          <p:nvPr>
            <p:ph type="ftr" sz="quarter" idx="11"/>
          </p:nvPr>
        </p:nvSpPr>
        <p:spPr/>
        <p:txBody>
          <a:bodyPr/>
          <a:lstStyle/>
          <a:p>
            <a:endParaRPr lang="pt-BR"/>
          </a:p>
        </p:txBody>
      </p:sp>
      <p:sp>
        <p:nvSpPr>
          <p:cNvPr id="9" name="Espaço Reservado para Número de Slide 8">
            <a:extLst>
              <a:ext uri="{FF2B5EF4-FFF2-40B4-BE49-F238E27FC236}">
                <a16:creationId xmlns:a16="http://schemas.microsoft.com/office/drawing/2014/main" id="{DF8BF8B2-FE6E-F1DD-F33E-B8791690E626}"/>
              </a:ext>
            </a:extLst>
          </p:cNvPr>
          <p:cNvSpPr>
            <a:spLocks noGrp="1"/>
          </p:cNvSpPr>
          <p:nvPr>
            <p:ph type="sldNum" sz="quarter" idx="12"/>
          </p:nvPr>
        </p:nvSpPr>
        <p:spPr/>
        <p:txBody>
          <a:bodyPr/>
          <a:lstStyle/>
          <a:p>
            <a:fld id="{D99317E2-741A-4DC8-8A5D-134ECE4FF910}" type="slidenum">
              <a:rPr lang="pt-BR" smtClean="0"/>
              <a:t>‹nº›</a:t>
            </a:fld>
            <a:endParaRPr lang="pt-BR"/>
          </a:p>
        </p:txBody>
      </p:sp>
    </p:spTree>
    <p:extLst>
      <p:ext uri="{BB962C8B-B14F-4D97-AF65-F5344CB8AC3E}">
        <p14:creationId xmlns:p14="http://schemas.microsoft.com/office/powerpoint/2010/main" val="10528393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C06A40-1AA7-63BE-AF75-9B688472FCB6}"/>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ECE9BA95-948B-BE5C-5293-3756274D7EFE}"/>
              </a:ext>
            </a:extLst>
          </p:cNvPr>
          <p:cNvSpPr>
            <a:spLocks noGrp="1"/>
          </p:cNvSpPr>
          <p:nvPr>
            <p:ph type="dt" sz="half" idx="10"/>
          </p:nvPr>
        </p:nvSpPr>
        <p:spPr/>
        <p:txBody>
          <a:bodyPr/>
          <a:lstStyle/>
          <a:p>
            <a:fld id="{0A8ED0B2-39F2-44CA-8D84-B6227DF36408}" type="datetimeFigureOut">
              <a:rPr lang="pt-BR" smtClean="0"/>
              <a:t>17/06/2024</a:t>
            </a:fld>
            <a:endParaRPr lang="pt-BR"/>
          </a:p>
        </p:txBody>
      </p:sp>
      <p:sp>
        <p:nvSpPr>
          <p:cNvPr id="4" name="Espaço Reservado para Rodapé 3">
            <a:extLst>
              <a:ext uri="{FF2B5EF4-FFF2-40B4-BE49-F238E27FC236}">
                <a16:creationId xmlns:a16="http://schemas.microsoft.com/office/drawing/2014/main" id="{A2DD2A0B-2F2A-F13B-DD24-6219F48B00BF}"/>
              </a:ext>
            </a:extLst>
          </p:cNvPr>
          <p:cNvSpPr>
            <a:spLocks noGrp="1"/>
          </p:cNvSpPr>
          <p:nvPr>
            <p:ph type="ftr" sz="quarter" idx="11"/>
          </p:nvPr>
        </p:nvSpPr>
        <p:spPr/>
        <p:txBody>
          <a:bodyPr/>
          <a:lstStyle/>
          <a:p>
            <a:endParaRPr lang="pt-BR"/>
          </a:p>
        </p:txBody>
      </p:sp>
      <p:sp>
        <p:nvSpPr>
          <p:cNvPr id="5" name="Espaço Reservado para Número de Slide 4">
            <a:extLst>
              <a:ext uri="{FF2B5EF4-FFF2-40B4-BE49-F238E27FC236}">
                <a16:creationId xmlns:a16="http://schemas.microsoft.com/office/drawing/2014/main" id="{6F8EA28D-3182-291E-5D3F-E597FF9F7A20}"/>
              </a:ext>
            </a:extLst>
          </p:cNvPr>
          <p:cNvSpPr>
            <a:spLocks noGrp="1"/>
          </p:cNvSpPr>
          <p:nvPr>
            <p:ph type="sldNum" sz="quarter" idx="12"/>
          </p:nvPr>
        </p:nvSpPr>
        <p:spPr/>
        <p:txBody>
          <a:bodyPr/>
          <a:lstStyle/>
          <a:p>
            <a:fld id="{D99317E2-741A-4DC8-8A5D-134ECE4FF910}" type="slidenum">
              <a:rPr lang="pt-BR" smtClean="0"/>
              <a:t>‹nº›</a:t>
            </a:fld>
            <a:endParaRPr lang="pt-BR"/>
          </a:p>
        </p:txBody>
      </p:sp>
    </p:spTree>
    <p:extLst>
      <p:ext uri="{BB962C8B-B14F-4D97-AF65-F5344CB8AC3E}">
        <p14:creationId xmlns:p14="http://schemas.microsoft.com/office/powerpoint/2010/main" val="23223903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495E50E8-0339-5544-FD47-ED934B1AFA9B}"/>
              </a:ext>
            </a:extLst>
          </p:cNvPr>
          <p:cNvSpPr>
            <a:spLocks noGrp="1"/>
          </p:cNvSpPr>
          <p:nvPr>
            <p:ph type="dt" sz="half" idx="10"/>
          </p:nvPr>
        </p:nvSpPr>
        <p:spPr/>
        <p:txBody>
          <a:bodyPr/>
          <a:lstStyle/>
          <a:p>
            <a:fld id="{0A8ED0B2-39F2-44CA-8D84-B6227DF36408}" type="datetimeFigureOut">
              <a:rPr lang="pt-BR" smtClean="0"/>
              <a:t>17/06/2024</a:t>
            </a:fld>
            <a:endParaRPr lang="pt-BR"/>
          </a:p>
        </p:txBody>
      </p:sp>
      <p:sp>
        <p:nvSpPr>
          <p:cNvPr id="3" name="Espaço Reservado para Rodapé 2">
            <a:extLst>
              <a:ext uri="{FF2B5EF4-FFF2-40B4-BE49-F238E27FC236}">
                <a16:creationId xmlns:a16="http://schemas.microsoft.com/office/drawing/2014/main" id="{8A81AE35-F34B-191C-B00B-F8A15BF61FA5}"/>
              </a:ext>
            </a:extLst>
          </p:cNvPr>
          <p:cNvSpPr>
            <a:spLocks noGrp="1"/>
          </p:cNvSpPr>
          <p:nvPr>
            <p:ph type="ftr" sz="quarter" idx="11"/>
          </p:nvPr>
        </p:nvSpPr>
        <p:spPr/>
        <p:txBody>
          <a:bodyPr/>
          <a:lstStyle/>
          <a:p>
            <a:endParaRPr lang="pt-BR"/>
          </a:p>
        </p:txBody>
      </p:sp>
      <p:sp>
        <p:nvSpPr>
          <p:cNvPr id="4" name="Espaço Reservado para Número de Slide 3">
            <a:extLst>
              <a:ext uri="{FF2B5EF4-FFF2-40B4-BE49-F238E27FC236}">
                <a16:creationId xmlns:a16="http://schemas.microsoft.com/office/drawing/2014/main" id="{70767682-C42F-D646-EBDD-03E09E75C068}"/>
              </a:ext>
            </a:extLst>
          </p:cNvPr>
          <p:cNvSpPr>
            <a:spLocks noGrp="1"/>
          </p:cNvSpPr>
          <p:nvPr>
            <p:ph type="sldNum" sz="quarter" idx="12"/>
          </p:nvPr>
        </p:nvSpPr>
        <p:spPr/>
        <p:txBody>
          <a:bodyPr/>
          <a:lstStyle/>
          <a:p>
            <a:fld id="{D99317E2-741A-4DC8-8A5D-134ECE4FF910}" type="slidenum">
              <a:rPr lang="pt-BR" smtClean="0"/>
              <a:t>‹nº›</a:t>
            </a:fld>
            <a:endParaRPr lang="pt-BR"/>
          </a:p>
        </p:txBody>
      </p:sp>
    </p:spTree>
    <p:extLst>
      <p:ext uri="{BB962C8B-B14F-4D97-AF65-F5344CB8AC3E}">
        <p14:creationId xmlns:p14="http://schemas.microsoft.com/office/powerpoint/2010/main" val="748848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1F33989-951E-BDC1-6BCD-3647587EAB43}"/>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394C8050-83A2-F053-9049-93253013EDF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15BC8DFC-5C2A-908B-8379-64A05874A5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795975C9-CED9-0F85-BA27-043A96A245F4}"/>
              </a:ext>
            </a:extLst>
          </p:cNvPr>
          <p:cNvSpPr>
            <a:spLocks noGrp="1"/>
          </p:cNvSpPr>
          <p:nvPr>
            <p:ph type="dt" sz="half" idx="10"/>
          </p:nvPr>
        </p:nvSpPr>
        <p:spPr/>
        <p:txBody>
          <a:bodyPr/>
          <a:lstStyle/>
          <a:p>
            <a:fld id="{0A8ED0B2-39F2-44CA-8D84-B6227DF36408}" type="datetimeFigureOut">
              <a:rPr lang="pt-BR" smtClean="0"/>
              <a:t>17/06/2024</a:t>
            </a:fld>
            <a:endParaRPr lang="pt-BR"/>
          </a:p>
        </p:txBody>
      </p:sp>
      <p:sp>
        <p:nvSpPr>
          <p:cNvPr id="6" name="Espaço Reservado para Rodapé 5">
            <a:extLst>
              <a:ext uri="{FF2B5EF4-FFF2-40B4-BE49-F238E27FC236}">
                <a16:creationId xmlns:a16="http://schemas.microsoft.com/office/drawing/2014/main" id="{03E90122-CE62-5995-04B7-1D7D1B42BCB1}"/>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9127168D-9200-4A65-D76F-AC36ABD42917}"/>
              </a:ext>
            </a:extLst>
          </p:cNvPr>
          <p:cNvSpPr>
            <a:spLocks noGrp="1"/>
          </p:cNvSpPr>
          <p:nvPr>
            <p:ph type="sldNum" sz="quarter" idx="12"/>
          </p:nvPr>
        </p:nvSpPr>
        <p:spPr/>
        <p:txBody>
          <a:bodyPr/>
          <a:lstStyle/>
          <a:p>
            <a:fld id="{D99317E2-741A-4DC8-8A5D-134ECE4FF910}" type="slidenum">
              <a:rPr lang="pt-BR" smtClean="0"/>
              <a:t>‹nº›</a:t>
            </a:fld>
            <a:endParaRPr lang="pt-BR"/>
          </a:p>
        </p:txBody>
      </p:sp>
    </p:spTree>
    <p:extLst>
      <p:ext uri="{BB962C8B-B14F-4D97-AF65-F5344CB8AC3E}">
        <p14:creationId xmlns:p14="http://schemas.microsoft.com/office/powerpoint/2010/main" val="24030863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FB8B6E4-8025-A05E-1248-05C865DD1D98}"/>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BDA04F94-5745-61DB-EF84-21E98658BE8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a:extLst>
              <a:ext uri="{FF2B5EF4-FFF2-40B4-BE49-F238E27FC236}">
                <a16:creationId xmlns:a16="http://schemas.microsoft.com/office/drawing/2014/main" id="{84E83132-9A82-977E-20E9-75663D9540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A3960EB0-5296-FECF-4922-4530AFAE872D}"/>
              </a:ext>
            </a:extLst>
          </p:cNvPr>
          <p:cNvSpPr>
            <a:spLocks noGrp="1"/>
          </p:cNvSpPr>
          <p:nvPr>
            <p:ph type="dt" sz="half" idx="10"/>
          </p:nvPr>
        </p:nvSpPr>
        <p:spPr/>
        <p:txBody>
          <a:bodyPr/>
          <a:lstStyle/>
          <a:p>
            <a:fld id="{0A8ED0B2-39F2-44CA-8D84-B6227DF36408}" type="datetimeFigureOut">
              <a:rPr lang="pt-BR" smtClean="0"/>
              <a:t>17/06/2024</a:t>
            </a:fld>
            <a:endParaRPr lang="pt-BR"/>
          </a:p>
        </p:txBody>
      </p:sp>
      <p:sp>
        <p:nvSpPr>
          <p:cNvPr id="6" name="Espaço Reservado para Rodapé 5">
            <a:extLst>
              <a:ext uri="{FF2B5EF4-FFF2-40B4-BE49-F238E27FC236}">
                <a16:creationId xmlns:a16="http://schemas.microsoft.com/office/drawing/2014/main" id="{CD890815-128F-BAE0-1EA6-4713EC140BC9}"/>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825758B2-42E3-7718-2971-4CD700D76FEC}"/>
              </a:ext>
            </a:extLst>
          </p:cNvPr>
          <p:cNvSpPr>
            <a:spLocks noGrp="1"/>
          </p:cNvSpPr>
          <p:nvPr>
            <p:ph type="sldNum" sz="quarter" idx="12"/>
          </p:nvPr>
        </p:nvSpPr>
        <p:spPr/>
        <p:txBody>
          <a:bodyPr/>
          <a:lstStyle/>
          <a:p>
            <a:fld id="{D99317E2-741A-4DC8-8A5D-134ECE4FF910}" type="slidenum">
              <a:rPr lang="pt-BR" smtClean="0"/>
              <a:t>‹nº›</a:t>
            </a:fld>
            <a:endParaRPr lang="pt-BR"/>
          </a:p>
        </p:txBody>
      </p:sp>
    </p:spTree>
    <p:extLst>
      <p:ext uri="{BB962C8B-B14F-4D97-AF65-F5344CB8AC3E}">
        <p14:creationId xmlns:p14="http://schemas.microsoft.com/office/powerpoint/2010/main" val="9031053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782A8080-64EA-D818-1AD3-861E90DA9D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dirty="0"/>
              <a:t>Clique para editar o título Mestre</a:t>
            </a:r>
          </a:p>
        </p:txBody>
      </p:sp>
      <p:sp>
        <p:nvSpPr>
          <p:cNvPr id="3" name="Espaço Reservado para Texto 2">
            <a:extLst>
              <a:ext uri="{FF2B5EF4-FFF2-40B4-BE49-F238E27FC236}">
                <a16:creationId xmlns:a16="http://schemas.microsoft.com/office/drawing/2014/main" id="{4AF6914F-E1AF-CA7E-2D2A-BDED2515C2C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0A6D5F45-F160-96EF-C94C-2023E849CB5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A8ED0B2-39F2-44CA-8D84-B6227DF36408}" type="datetimeFigureOut">
              <a:rPr lang="pt-BR" smtClean="0"/>
              <a:t>17/06/2024</a:t>
            </a:fld>
            <a:endParaRPr lang="pt-BR"/>
          </a:p>
        </p:txBody>
      </p:sp>
      <p:sp>
        <p:nvSpPr>
          <p:cNvPr id="5" name="Espaço Reservado para Rodapé 4">
            <a:extLst>
              <a:ext uri="{FF2B5EF4-FFF2-40B4-BE49-F238E27FC236}">
                <a16:creationId xmlns:a16="http://schemas.microsoft.com/office/drawing/2014/main" id="{C894308A-A869-463B-D188-8D1A0121A28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pt-BR"/>
          </a:p>
        </p:txBody>
      </p:sp>
      <p:sp>
        <p:nvSpPr>
          <p:cNvPr id="6" name="Espaço Reservado para Número de Slide 5">
            <a:extLst>
              <a:ext uri="{FF2B5EF4-FFF2-40B4-BE49-F238E27FC236}">
                <a16:creationId xmlns:a16="http://schemas.microsoft.com/office/drawing/2014/main" id="{36D74ABA-54B5-1C77-D1F4-F7D246D1F5A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99317E2-741A-4DC8-8A5D-134ECE4FF910}" type="slidenum">
              <a:rPr lang="pt-BR" smtClean="0"/>
              <a:t>‹nº›</a:t>
            </a:fld>
            <a:endParaRPr lang="pt-BR"/>
          </a:p>
        </p:txBody>
      </p:sp>
    </p:spTree>
    <p:extLst>
      <p:ext uri="{BB962C8B-B14F-4D97-AF65-F5344CB8AC3E}">
        <p14:creationId xmlns:p14="http://schemas.microsoft.com/office/powerpoint/2010/main" val="11079924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spc="-15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spc="-5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spc="-50" baseline="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spc="-50" baseline="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spc="-50" baseline="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World Map Photos, Download The BEST Free World Map Stock Photos &amp; HD Images">
            <a:extLst>
              <a:ext uri="{FF2B5EF4-FFF2-40B4-BE49-F238E27FC236}">
                <a16:creationId xmlns:a16="http://schemas.microsoft.com/office/drawing/2014/main" id="{70766CB1-3DCB-C075-051E-57291DB35E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6480" y="-76200"/>
            <a:ext cx="14364960" cy="7010400"/>
          </a:xfrm>
          <a:prstGeom prst="rect">
            <a:avLst/>
          </a:prstGeom>
          <a:noFill/>
          <a:extLst>
            <a:ext uri="{909E8E84-426E-40DD-AFC4-6F175D3DCCD1}">
              <a14:hiddenFill xmlns:a14="http://schemas.microsoft.com/office/drawing/2010/main">
                <a:solidFill>
                  <a:srgbClr val="FFFFFF"/>
                </a:solidFill>
              </a14:hiddenFill>
            </a:ext>
          </a:extLst>
        </p:spPr>
      </p:pic>
      <p:sp>
        <p:nvSpPr>
          <p:cNvPr id="5" name="Retângulo 4">
            <a:extLst>
              <a:ext uri="{FF2B5EF4-FFF2-40B4-BE49-F238E27FC236}">
                <a16:creationId xmlns:a16="http://schemas.microsoft.com/office/drawing/2014/main" id="{B74FE0A4-B74B-6B9A-26F8-954D96CB1C8E}"/>
              </a:ext>
            </a:extLst>
          </p:cNvPr>
          <p:cNvSpPr/>
          <p:nvPr/>
        </p:nvSpPr>
        <p:spPr>
          <a:xfrm>
            <a:off x="-1086480" y="4746625"/>
            <a:ext cx="14364960" cy="1325563"/>
          </a:xfrm>
          <a:prstGeom prst="rect">
            <a:avLst/>
          </a:prstGeom>
          <a:solidFill>
            <a:schemeClr val="bg1">
              <a:alpha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Título 3">
            <a:extLst>
              <a:ext uri="{FF2B5EF4-FFF2-40B4-BE49-F238E27FC236}">
                <a16:creationId xmlns:a16="http://schemas.microsoft.com/office/drawing/2014/main" id="{E9031E09-70D3-A160-AA04-FE7836B48577}"/>
              </a:ext>
            </a:extLst>
          </p:cNvPr>
          <p:cNvSpPr>
            <a:spLocks noGrp="1"/>
          </p:cNvSpPr>
          <p:nvPr>
            <p:ph type="title"/>
          </p:nvPr>
        </p:nvSpPr>
        <p:spPr>
          <a:xfrm>
            <a:off x="846306" y="4795265"/>
            <a:ext cx="10499388" cy="1325563"/>
          </a:xfrm>
        </p:spPr>
        <p:txBody>
          <a:bodyPr>
            <a:noAutofit/>
          </a:bodyPr>
          <a:lstStyle/>
          <a:p>
            <a:pPr algn="ctr"/>
            <a:r>
              <a:rPr lang="pt-BR" sz="9600" spc="-300" dirty="0" err="1">
                <a:solidFill>
                  <a:schemeClr val="bg1"/>
                </a:solidFill>
              </a:rPr>
              <a:t>Microstates</a:t>
            </a:r>
            <a:endParaRPr lang="pt-BR" sz="9600" spc="-300" dirty="0">
              <a:solidFill>
                <a:schemeClr val="bg1"/>
              </a:solidFill>
            </a:endParaRPr>
          </a:p>
        </p:txBody>
      </p:sp>
    </p:spTree>
    <p:extLst>
      <p:ext uri="{BB962C8B-B14F-4D97-AF65-F5344CB8AC3E}">
        <p14:creationId xmlns:p14="http://schemas.microsoft.com/office/powerpoint/2010/main" val="14920177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1266" name="Picture 2" descr="St. Kitts and Nevis: Your Guide to an Unforgettable Island Adventure | by  BT at Lone Star Glitz Travel | Medium">
            <a:extLst>
              <a:ext uri="{FF2B5EF4-FFF2-40B4-BE49-F238E27FC236}">
                <a16:creationId xmlns:a16="http://schemas.microsoft.com/office/drawing/2014/main" id="{3EE10DA0-F1C7-22A0-671A-882FA1C68CB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8" t="17594" r="148" b="13149"/>
          <a:stretch/>
        </p:blipFill>
        <p:spPr bwMode="auto">
          <a:xfrm>
            <a:off x="-1" y="0"/>
            <a:ext cx="12192001" cy="4749800"/>
          </a:xfrm>
          <a:prstGeom prst="rect">
            <a:avLst/>
          </a:prstGeom>
          <a:noFill/>
          <a:extLst>
            <a:ext uri="{909E8E84-426E-40DD-AFC4-6F175D3DCCD1}">
              <a14:hiddenFill xmlns:a14="http://schemas.microsoft.com/office/drawing/2010/main">
                <a:solidFill>
                  <a:srgbClr val="FFFFFF"/>
                </a:solidFill>
              </a14:hiddenFill>
            </a:ext>
          </a:extLst>
        </p:spPr>
      </p:pic>
      <p:sp>
        <p:nvSpPr>
          <p:cNvPr id="3" name="Espaço Reservado para Conteúdo 2">
            <a:extLst>
              <a:ext uri="{FF2B5EF4-FFF2-40B4-BE49-F238E27FC236}">
                <a16:creationId xmlns:a16="http://schemas.microsoft.com/office/drawing/2014/main" id="{EDB71DF9-2435-F20A-F878-902D9E0E0BF2}"/>
              </a:ext>
            </a:extLst>
          </p:cNvPr>
          <p:cNvSpPr>
            <a:spLocks noGrp="1"/>
          </p:cNvSpPr>
          <p:nvPr>
            <p:ph idx="1"/>
          </p:nvPr>
        </p:nvSpPr>
        <p:spPr>
          <a:xfrm>
            <a:off x="533399" y="3848099"/>
            <a:ext cx="11125200" cy="2570163"/>
          </a:xfrm>
        </p:spPr>
        <p:txBody>
          <a:bodyPr anchor="b">
            <a:normAutofit/>
          </a:bodyPr>
          <a:lstStyle/>
          <a:p>
            <a:pPr marL="0" indent="0">
              <a:buNone/>
            </a:pPr>
            <a:r>
              <a:rPr lang="en-US" sz="2000" dirty="0">
                <a:solidFill>
                  <a:schemeClr val="bg1"/>
                </a:solidFill>
              </a:rPr>
              <a:t>Basseterre, the capital of Saint Kitts, is a bustling port city with a mix of Georgian architecture and vibrant Caribbean culture. Its central market and Independence Square are popular spots for both tourists and locals. Nevis, the smaller of the two islands, is renowned for its tranquility and historical significance, being the birthplace of Alexander Hamilton.</a:t>
            </a:r>
            <a:endParaRPr lang="pt-BR" sz="2000" dirty="0">
              <a:solidFill>
                <a:schemeClr val="bg1"/>
              </a:solidFill>
            </a:endParaRPr>
          </a:p>
        </p:txBody>
      </p:sp>
    </p:spTree>
    <p:extLst>
      <p:ext uri="{BB962C8B-B14F-4D97-AF65-F5344CB8AC3E}">
        <p14:creationId xmlns:p14="http://schemas.microsoft.com/office/powerpoint/2010/main" val="7926262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299" name="Rectangle 12298">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ço Reservado para Conteúdo 2">
            <a:extLst>
              <a:ext uri="{FF2B5EF4-FFF2-40B4-BE49-F238E27FC236}">
                <a16:creationId xmlns:a16="http://schemas.microsoft.com/office/drawing/2014/main" id="{1608CED9-462F-D34E-1AE3-9EB231C946C0}"/>
              </a:ext>
            </a:extLst>
          </p:cNvPr>
          <p:cNvSpPr>
            <a:spLocks noGrp="1"/>
          </p:cNvSpPr>
          <p:nvPr>
            <p:ph idx="1"/>
          </p:nvPr>
        </p:nvSpPr>
        <p:spPr>
          <a:xfrm>
            <a:off x="838200" y="1244600"/>
            <a:ext cx="5511800" cy="4932363"/>
          </a:xfrm>
        </p:spPr>
        <p:txBody>
          <a:bodyPr anchor="b">
            <a:noAutofit/>
          </a:bodyPr>
          <a:lstStyle/>
          <a:p>
            <a:pPr marL="0" indent="0">
              <a:buNone/>
            </a:pPr>
            <a:r>
              <a:rPr lang="en-US" sz="2000" dirty="0"/>
              <a:t>The economy of Saint Kitts and Nevis is heavily reliant on tourism, which is bolstered by the islands' appealing climate, scenic beauty, and a variety of activities such as snorkeling, diving, and hiking. The nation also benefits from its economic citizenship program, which offers citizenship to foreign investors in exchange for substantial contributions to the country's development.</a:t>
            </a:r>
          </a:p>
          <a:p>
            <a:pPr marL="0" indent="0">
              <a:buNone/>
            </a:pPr>
            <a:r>
              <a:rPr lang="en-US" sz="2000" dirty="0"/>
              <a:t>Agriculture, though less dominant than in the past, still plays a role, with a focus on sugarcane, fruits, and vegetables. The government continues to diversify the economy, aiming to attract investment in renewable energy and sustainable development. </a:t>
            </a:r>
          </a:p>
          <a:p>
            <a:pPr marL="0" indent="0">
              <a:buNone/>
            </a:pPr>
            <a:r>
              <a:rPr lang="en-US" sz="2000" dirty="0"/>
              <a:t>With its unique blend of natural charm, historical depth, and economic opportunities, Saint Kitts and Nevis remains a captivating destination for both tourists and investors.</a:t>
            </a:r>
            <a:endParaRPr lang="pt-BR" sz="2000" dirty="0"/>
          </a:p>
        </p:txBody>
      </p:sp>
      <p:pic>
        <p:nvPicPr>
          <p:cNvPr id="12294" name="Picture 6" descr="Basseterre, Saint Kitts and Nevis: Capital at Sea Level of the Caribbean">
            <a:extLst>
              <a:ext uri="{FF2B5EF4-FFF2-40B4-BE49-F238E27FC236}">
                <a16:creationId xmlns:a16="http://schemas.microsoft.com/office/drawing/2014/main" id="{C739A198-72B9-2734-E47F-8D8F1345B08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577" t="-2" r="28386"/>
          <a:stretch/>
        </p:blipFill>
        <p:spPr bwMode="auto">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47516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168557F4-89B0-8585-A48A-43CB21841278}"/>
              </a:ext>
            </a:extLst>
          </p:cNvPr>
          <p:cNvSpPr>
            <a:spLocks noGrp="1"/>
          </p:cNvSpPr>
          <p:nvPr>
            <p:ph type="title"/>
          </p:nvPr>
        </p:nvSpPr>
        <p:spPr>
          <a:xfrm>
            <a:off x="838201" y="365125"/>
            <a:ext cx="5251316" cy="1807305"/>
          </a:xfrm>
        </p:spPr>
        <p:txBody>
          <a:bodyPr>
            <a:normAutofit/>
          </a:bodyPr>
          <a:lstStyle/>
          <a:p>
            <a:r>
              <a:rPr lang="pt-BR" dirty="0">
                <a:solidFill>
                  <a:schemeClr val="bg1"/>
                </a:solidFill>
              </a:rPr>
              <a:t>San Marino</a:t>
            </a:r>
          </a:p>
        </p:txBody>
      </p:sp>
      <p:sp>
        <p:nvSpPr>
          <p:cNvPr id="3" name="Espaço Reservado para Conteúdo 2">
            <a:extLst>
              <a:ext uri="{FF2B5EF4-FFF2-40B4-BE49-F238E27FC236}">
                <a16:creationId xmlns:a16="http://schemas.microsoft.com/office/drawing/2014/main" id="{585E3538-FB24-3791-4560-3A00F66AB734}"/>
              </a:ext>
            </a:extLst>
          </p:cNvPr>
          <p:cNvSpPr>
            <a:spLocks noGrp="1"/>
          </p:cNvSpPr>
          <p:nvPr>
            <p:ph idx="1"/>
          </p:nvPr>
        </p:nvSpPr>
        <p:spPr>
          <a:xfrm>
            <a:off x="838200" y="2333297"/>
            <a:ext cx="4619621" cy="3843666"/>
          </a:xfrm>
        </p:spPr>
        <p:txBody>
          <a:bodyPr anchor="b">
            <a:normAutofit/>
          </a:bodyPr>
          <a:lstStyle/>
          <a:p>
            <a:pPr marL="0" indent="0">
              <a:buNone/>
            </a:pPr>
            <a:r>
              <a:rPr lang="en-US" sz="1900" dirty="0">
                <a:solidFill>
                  <a:schemeClr val="bg1"/>
                </a:solidFill>
              </a:rPr>
              <a:t>Claimed to be the world's oldest republic, San Marino is completely surrounded by Italy. It is renowned for its historic architecture and robust tourist industry. </a:t>
            </a:r>
          </a:p>
          <a:p>
            <a:pPr marL="0" indent="0">
              <a:buNone/>
            </a:pPr>
            <a:r>
              <a:rPr lang="en-US" sz="1900" dirty="0">
                <a:solidFill>
                  <a:schemeClr val="bg1"/>
                </a:solidFill>
              </a:rPr>
              <a:t>This tiny enclave, covering just over 61 square kilometers, is perched atop Mount </a:t>
            </a:r>
            <a:r>
              <a:rPr lang="en-US" sz="1900" dirty="0" err="1">
                <a:solidFill>
                  <a:schemeClr val="bg1"/>
                </a:solidFill>
              </a:rPr>
              <a:t>Titano</a:t>
            </a:r>
            <a:r>
              <a:rPr lang="en-US" sz="1900" dirty="0">
                <a:solidFill>
                  <a:schemeClr val="bg1"/>
                </a:solidFill>
              </a:rPr>
              <a:t> and offers breathtaking views of the surrounding Italian countryside. </a:t>
            </a:r>
          </a:p>
          <a:p>
            <a:pPr marL="0" indent="0">
              <a:buNone/>
            </a:pPr>
            <a:r>
              <a:rPr lang="en-US" sz="1900" dirty="0">
                <a:solidFill>
                  <a:schemeClr val="bg1"/>
                </a:solidFill>
              </a:rPr>
              <a:t>San Marino's rich history dates back to 301 AD when it was founded by a stonemason named Marinus. Today, it stands as a testament to centuries of independence and tradition.</a:t>
            </a:r>
            <a:endParaRPr lang="pt-BR" sz="1900" dirty="0">
              <a:solidFill>
                <a:schemeClr val="bg1"/>
              </a:solidFill>
            </a:endParaRPr>
          </a:p>
        </p:txBody>
      </p:sp>
      <p:pic>
        <p:nvPicPr>
          <p:cNvPr id="6" name="Imagem 5" descr="Uma imagem contendo Logotipo&#10;&#10;Descrição gerada automaticamente">
            <a:extLst>
              <a:ext uri="{FF2B5EF4-FFF2-40B4-BE49-F238E27FC236}">
                <a16:creationId xmlns:a16="http://schemas.microsoft.com/office/drawing/2014/main" id="{B0A1A1EB-1632-43C5-9657-D5805E3795D9}"/>
              </a:ext>
            </a:extLst>
          </p:cNvPr>
          <p:cNvPicPr>
            <a:picLocks noChangeAspect="1"/>
          </p:cNvPicPr>
          <p:nvPr/>
        </p:nvPicPr>
        <p:blipFill rotWithShape="1">
          <a:blip r:embed="rId2">
            <a:extLst>
              <a:ext uri="{28A0092B-C50C-407E-A947-70E740481C1C}">
                <a14:useLocalDpi xmlns:a14="http://schemas.microsoft.com/office/drawing/2010/main" val="0"/>
              </a:ext>
            </a:extLst>
          </a:blip>
          <a:srcRect l="14086" r="20704"/>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9973386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Illuminated San Francisco City Hall">
            <a:extLst>
              <a:ext uri="{FF2B5EF4-FFF2-40B4-BE49-F238E27FC236}">
                <a16:creationId xmlns:a16="http://schemas.microsoft.com/office/drawing/2014/main" id="{938902F5-3CF9-43A0-3511-9296BADEE3A3}"/>
              </a:ext>
            </a:extLst>
          </p:cNvPr>
          <p:cNvPicPr>
            <a:picLocks noChangeAspect="1"/>
          </p:cNvPicPr>
          <p:nvPr/>
        </p:nvPicPr>
        <p:blipFill rotWithShape="1">
          <a:blip r:embed="rId2"/>
          <a:srcRect l="19944" t="6298" r="21049" b="6298"/>
          <a:stretch/>
        </p:blipFill>
        <p:spPr>
          <a:xfrm>
            <a:off x="1" y="10"/>
            <a:ext cx="6936390" cy="6857990"/>
          </a:xfrm>
          <a:prstGeom prst="rect">
            <a:avLst/>
          </a:prstGeom>
        </p:spPr>
      </p:pic>
      <p:sp>
        <p:nvSpPr>
          <p:cNvPr id="3" name="Espaço Reservado para Conteúdo 2">
            <a:extLst>
              <a:ext uri="{FF2B5EF4-FFF2-40B4-BE49-F238E27FC236}">
                <a16:creationId xmlns:a16="http://schemas.microsoft.com/office/drawing/2014/main" id="{70202F11-5D64-3944-2904-CB34A9D590CC}"/>
              </a:ext>
            </a:extLst>
          </p:cNvPr>
          <p:cNvSpPr>
            <a:spLocks noGrp="1"/>
          </p:cNvSpPr>
          <p:nvPr>
            <p:ph idx="1"/>
          </p:nvPr>
        </p:nvSpPr>
        <p:spPr>
          <a:xfrm>
            <a:off x="7531610" y="952500"/>
            <a:ext cx="3822189" cy="5224463"/>
          </a:xfrm>
        </p:spPr>
        <p:txBody>
          <a:bodyPr anchor="b">
            <a:noAutofit/>
          </a:bodyPr>
          <a:lstStyle/>
          <a:p>
            <a:pPr marL="0" indent="0">
              <a:buNone/>
            </a:pPr>
            <a:r>
              <a:rPr lang="en-US" sz="2000" dirty="0"/>
              <a:t>The capital, also named San Marino, is a UNESCO World Heritage site, celebrated for its medieval walled old town and narrow cobblestone streets. </a:t>
            </a:r>
          </a:p>
          <a:p>
            <a:pPr marL="0" indent="0">
              <a:buNone/>
            </a:pPr>
            <a:r>
              <a:rPr lang="en-US" sz="2000" dirty="0"/>
              <a:t>Notable landmarks include the Three Towers of San Marino, each perched on a peak of Mount </a:t>
            </a:r>
            <a:r>
              <a:rPr lang="en-US" sz="2000" dirty="0" err="1"/>
              <a:t>Titano</a:t>
            </a:r>
            <a:r>
              <a:rPr lang="en-US" sz="2000" dirty="0"/>
              <a:t>, and the Basilica di San Marino, which houses relics of the country's patron saint. </a:t>
            </a:r>
          </a:p>
          <a:p>
            <a:pPr marL="0" indent="0">
              <a:buNone/>
            </a:pPr>
            <a:r>
              <a:rPr lang="en-US" sz="2000" dirty="0"/>
              <a:t>The Palazzo </a:t>
            </a:r>
            <a:r>
              <a:rPr lang="en-US" sz="2000" dirty="0" err="1"/>
              <a:t>Pubblico</a:t>
            </a:r>
            <a:r>
              <a:rPr lang="en-US" sz="2000" dirty="0"/>
              <a:t>, or Public Palace, serves as the town hall and the seat of government, reflecting the republic's long-standing political heritage.</a:t>
            </a:r>
            <a:endParaRPr lang="pt-BR" sz="2000" dirty="0"/>
          </a:p>
        </p:txBody>
      </p:sp>
    </p:spTree>
    <p:extLst>
      <p:ext uri="{BB962C8B-B14F-4D97-AF65-F5344CB8AC3E}">
        <p14:creationId xmlns:p14="http://schemas.microsoft.com/office/powerpoint/2010/main" val="33264842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70202F11-5D64-3944-2904-CB34A9D590CC}"/>
              </a:ext>
            </a:extLst>
          </p:cNvPr>
          <p:cNvSpPr>
            <a:spLocks noGrp="1"/>
          </p:cNvSpPr>
          <p:nvPr>
            <p:ph idx="1"/>
          </p:nvPr>
        </p:nvSpPr>
        <p:spPr>
          <a:xfrm>
            <a:off x="533400" y="3657599"/>
            <a:ext cx="11220450" cy="2747963"/>
          </a:xfrm>
        </p:spPr>
        <p:txBody>
          <a:bodyPr anchor="b">
            <a:normAutofit/>
          </a:bodyPr>
          <a:lstStyle/>
          <a:p>
            <a:pPr marL="0" indent="0">
              <a:buNone/>
            </a:pPr>
            <a:r>
              <a:rPr lang="en-US" sz="2000" dirty="0"/>
              <a:t>Tourism is a key economic driver, attracting visitors with its historical sites, museums, and duty-free shopping. The annual medieval festival and crossbow tournaments are major attractions, providing a glimpse into the country's storied past. </a:t>
            </a:r>
          </a:p>
          <a:p>
            <a:pPr marL="0" indent="0">
              <a:buNone/>
            </a:pPr>
            <a:r>
              <a:rPr lang="en-US" sz="2000" dirty="0"/>
              <a:t>San Marino also benefits from a stable economy, low unemployment, and a high standard of living, making it a unique blend of historical charm and modern prosperity.</a:t>
            </a:r>
            <a:endParaRPr lang="pt-BR" sz="2000" dirty="0"/>
          </a:p>
        </p:txBody>
      </p:sp>
      <p:pic>
        <p:nvPicPr>
          <p:cNvPr id="7170" name="Picture 2" descr="The Medieval Days Festival in San Marino - The World's Oldest Republic">
            <a:extLst>
              <a:ext uri="{FF2B5EF4-FFF2-40B4-BE49-F238E27FC236}">
                <a16:creationId xmlns:a16="http://schemas.microsoft.com/office/drawing/2014/main" id="{29F7C435-6B93-E68B-D9E8-19A15D35B16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1189" b="25138"/>
          <a:stretch/>
        </p:blipFill>
        <p:spPr bwMode="auto">
          <a:xfrm>
            <a:off x="0" y="0"/>
            <a:ext cx="12192000" cy="4362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3017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83169C8F-D181-FF6B-DBCC-9AF4504D1041}"/>
              </a:ext>
            </a:extLst>
          </p:cNvPr>
          <p:cNvSpPr>
            <a:spLocks noGrp="1"/>
          </p:cNvSpPr>
          <p:nvPr>
            <p:ph type="title"/>
          </p:nvPr>
        </p:nvSpPr>
        <p:spPr>
          <a:xfrm>
            <a:off x="838201" y="365125"/>
            <a:ext cx="5251316" cy="1807305"/>
          </a:xfrm>
        </p:spPr>
        <p:txBody>
          <a:bodyPr>
            <a:normAutofit/>
          </a:bodyPr>
          <a:lstStyle/>
          <a:p>
            <a:r>
              <a:rPr lang="pt-BR" dirty="0">
                <a:solidFill>
                  <a:schemeClr val="bg2"/>
                </a:solidFill>
              </a:rPr>
              <a:t>Monaco</a:t>
            </a:r>
          </a:p>
        </p:txBody>
      </p:sp>
      <p:sp>
        <p:nvSpPr>
          <p:cNvPr id="3" name="Espaço Reservado para Conteúdo 2">
            <a:extLst>
              <a:ext uri="{FF2B5EF4-FFF2-40B4-BE49-F238E27FC236}">
                <a16:creationId xmlns:a16="http://schemas.microsoft.com/office/drawing/2014/main" id="{4CB559A3-5F1B-E425-C750-D5C0F533F440}"/>
              </a:ext>
            </a:extLst>
          </p:cNvPr>
          <p:cNvSpPr>
            <a:spLocks noGrp="1"/>
          </p:cNvSpPr>
          <p:nvPr>
            <p:ph idx="1"/>
          </p:nvPr>
        </p:nvSpPr>
        <p:spPr>
          <a:xfrm>
            <a:off x="838200" y="2333297"/>
            <a:ext cx="4619621" cy="3843666"/>
          </a:xfrm>
        </p:spPr>
        <p:txBody>
          <a:bodyPr anchor="b">
            <a:noAutofit/>
          </a:bodyPr>
          <a:lstStyle/>
          <a:p>
            <a:pPr marL="0" indent="0">
              <a:buNone/>
            </a:pPr>
            <a:r>
              <a:rPr lang="en-US" sz="2000" dirty="0">
                <a:solidFill>
                  <a:schemeClr val="bg2"/>
                </a:solidFill>
              </a:rPr>
              <a:t>Known for its wealth and as a luxurious tourist destination, Monaco is situated on the French Riviera in Western Europe. It has a very small area but a dense population, bolstered by its status as a tax haven. </a:t>
            </a:r>
          </a:p>
          <a:p>
            <a:pPr marL="0" indent="0">
              <a:buNone/>
            </a:pPr>
            <a:r>
              <a:rPr lang="en-US" sz="2000" dirty="0">
                <a:solidFill>
                  <a:schemeClr val="bg2"/>
                </a:solidFill>
              </a:rPr>
              <a:t>This independent microstate covers just about 2 square kilometers, making it the second smallest country in the world, yet it is the epitome of glamour and opulence. </a:t>
            </a:r>
          </a:p>
        </p:txBody>
      </p:sp>
      <p:pic>
        <p:nvPicPr>
          <p:cNvPr id="5" name="Imagem 4" descr="Forma, Retângulo&#10;&#10;Descrição gerada automaticamente">
            <a:extLst>
              <a:ext uri="{FF2B5EF4-FFF2-40B4-BE49-F238E27FC236}">
                <a16:creationId xmlns:a16="http://schemas.microsoft.com/office/drawing/2014/main" id="{5BB71768-AED1-D5BE-1773-EB2B996ED39E}"/>
              </a:ext>
            </a:extLst>
          </p:cNvPr>
          <p:cNvPicPr>
            <a:picLocks noChangeAspect="1"/>
          </p:cNvPicPr>
          <p:nvPr/>
        </p:nvPicPr>
        <p:blipFill rotWithShape="1">
          <a:blip r:embed="rId2">
            <a:extLst>
              <a:ext uri="{28A0092B-C50C-407E-A947-70E740481C1C}">
                <a14:useLocalDpi xmlns:a14="http://schemas.microsoft.com/office/drawing/2010/main" val="0"/>
              </a:ext>
            </a:extLst>
          </a:blip>
          <a:srcRect l="15097" r="15346" b="-1"/>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26718255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223" name="Rectangle 9222">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218" name="Picture 2" descr="Monaco's Racing Legacy: A Brief History of the Iconic F1 Race - MatraX  Lubricants">
            <a:extLst>
              <a:ext uri="{FF2B5EF4-FFF2-40B4-BE49-F238E27FC236}">
                <a16:creationId xmlns:a16="http://schemas.microsoft.com/office/drawing/2014/main" id="{E12CB9CE-E31A-BA1A-B57C-3C8C359764E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1847" r="10966"/>
          <a:stretch/>
        </p:blipFill>
        <p:spPr bwMode="auto">
          <a:xfrm>
            <a:off x="20" y="10"/>
            <a:ext cx="6972280"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a:noFill/>
          <a:extLst>
            <a:ext uri="{909E8E84-426E-40DD-AFC4-6F175D3DCCD1}">
              <a14:hiddenFill xmlns:a14="http://schemas.microsoft.com/office/drawing/2010/main">
                <a:solidFill>
                  <a:srgbClr val="FFFFFF"/>
                </a:solidFill>
              </a14:hiddenFill>
            </a:ext>
          </a:extLst>
        </p:spPr>
      </p:pic>
      <p:sp>
        <p:nvSpPr>
          <p:cNvPr id="3" name="Espaço Reservado para Conteúdo 2">
            <a:extLst>
              <a:ext uri="{FF2B5EF4-FFF2-40B4-BE49-F238E27FC236}">
                <a16:creationId xmlns:a16="http://schemas.microsoft.com/office/drawing/2014/main" id="{2E05FC4F-8799-F5B6-1DFC-DB93674D1950}"/>
              </a:ext>
            </a:extLst>
          </p:cNvPr>
          <p:cNvSpPr>
            <a:spLocks noGrp="1"/>
          </p:cNvSpPr>
          <p:nvPr>
            <p:ph idx="1"/>
          </p:nvPr>
        </p:nvSpPr>
        <p:spPr>
          <a:xfrm>
            <a:off x="7188200" y="635000"/>
            <a:ext cx="4165598" cy="5541963"/>
          </a:xfrm>
        </p:spPr>
        <p:txBody>
          <a:bodyPr anchor="b">
            <a:noAutofit/>
          </a:bodyPr>
          <a:lstStyle/>
          <a:p>
            <a:pPr marL="0" indent="0">
              <a:buNone/>
            </a:pPr>
            <a:r>
              <a:rPr lang="en-US" sz="2000" dirty="0"/>
              <a:t>Monaco is renowned for its grandiose events such as the Monaco Grand Prix, one of the most prestigious automobile races in the world, and the Monte Carlo Rally.</a:t>
            </a:r>
          </a:p>
          <a:p>
            <a:pPr marL="0" indent="0">
              <a:buNone/>
            </a:pPr>
            <a:r>
              <a:rPr lang="en-US" sz="2000" dirty="0"/>
              <a:t>Monaco's economy thrives not only on tourism but also on banking and real estate. The principality offers a no-income-tax regime which attracts the wealthy from across the globe, contributing to a high standard of living and a bustling, high-end real estate market. Its Mediterranean coastline, mild climate, and safe environment are additional draws.</a:t>
            </a:r>
            <a:endParaRPr lang="pt-BR" sz="2000" dirty="0"/>
          </a:p>
        </p:txBody>
      </p:sp>
    </p:spTree>
    <p:extLst>
      <p:ext uri="{BB962C8B-B14F-4D97-AF65-F5344CB8AC3E}">
        <p14:creationId xmlns:p14="http://schemas.microsoft.com/office/powerpoint/2010/main" val="33721034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328A95D2-62DD-5F12-64C8-56B6FD13DDF4}"/>
              </a:ext>
            </a:extLst>
          </p:cNvPr>
          <p:cNvSpPr>
            <a:spLocks noGrp="1"/>
          </p:cNvSpPr>
          <p:nvPr>
            <p:ph idx="1"/>
          </p:nvPr>
        </p:nvSpPr>
        <p:spPr>
          <a:xfrm>
            <a:off x="838200" y="1889125"/>
            <a:ext cx="10515600" cy="4351338"/>
          </a:xfrm>
        </p:spPr>
        <p:txBody>
          <a:bodyPr anchor="b">
            <a:normAutofit/>
          </a:bodyPr>
          <a:lstStyle/>
          <a:p>
            <a:pPr marL="0" indent="0">
              <a:buNone/>
            </a:pPr>
            <a:r>
              <a:rPr lang="en-US" sz="2000" dirty="0">
                <a:solidFill>
                  <a:schemeClr val="bg1"/>
                </a:solidFill>
              </a:rPr>
              <a:t>Cultural offerings in Monaco are abundant with museums, opera, ballet, and an annual fireworks competition. The Monte-Carlo Casino, an architectural marvel, adds to its allure, attracting visitors who wish to indulge in world-class gambling. </a:t>
            </a:r>
          </a:p>
          <a:p>
            <a:pPr marL="0" indent="0">
              <a:buNone/>
            </a:pPr>
            <a:r>
              <a:rPr lang="en-US" sz="2000" dirty="0">
                <a:solidFill>
                  <a:schemeClr val="bg1"/>
                </a:solidFill>
              </a:rPr>
              <a:t>Despite its diminutive size, Monaco's influence and appeal as a luxury destination are unmatched globally, making it a unique and captivating place to visit or reside.</a:t>
            </a:r>
            <a:endParaRPr lang="pt-BR" sz="2000" dirty="0">
              <a:solidFill>
                <a:schemeClr val="bg1"/>
              </a:solidFill>
            </a:endParaRPr>
          </a:p>
        </p:txBody>
      </p:sp>
      <p:pic>
        <p:nvPicPr>
          <p:cNvPr id="10242" name="Picture 2" descr="THE TOP 15 Things To Do in Monaco | Attractions &amp; Activities">
            <a:extLst>
              <a:ext uri="{FF2B5EF4-FFF2-40B4-BE49-F238E27FC236}">
                <a16:creationId xmlns:a16="http://schemas.microsoft.com/office/drawing/2014/main" id="{55B7C10B-DC5D-E694-644D-BB66B0064F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426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54139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Screen Airport Images | Free Photos, PNG Stickers, Wallpapers &amp; Backgrounds  - rawpixel">
            <a:extLst>
              <a:ext uri="{FF2B5EF4-FFF2-40B4-BE49-F238E27FC236}">
                <a16:creationId xmlns:a16="http://schemas.microsoft.com/office/drawing/2014/main" id="{3ACC05B9-56F6-8C11-96C5-995D7B6B85E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5407" t="7849" r="13195"/>
          <a:stretch/>
        </p:blipFill>
        <p:spPr bwMode="auto">
          <a:xfrm>
            <a:off x="20" y="10"/>
            <a:ext cx="6845280"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a:noFill/>
          <a:extLst>
            <a:ext uri="{909E8E84-426E-40DD-AFC4-6F175D3DCCD1}">
              <a14:hiddenFill xmlns:a14="http://schemas.microsoft.com/office/drawing/2010/main">
                <a:solidFill>
                  <a:srgbClr val="FFFFFF"/>
                </a:solidFill>
              </a14:hiddenFill>
            </a:ext>
          </a:extLst>
        </p:spPr>
      </p:pic>
      <p:sp>
        <p:nvSpPr>
          <p:cNvPr id="4" name="Espaço Reservado para Conteúdo 3">
            <a:extLst>
              <a:ext uri="{FF2B5EF4-FFF2-40B4-BE49-F238E27FC236}">
                <a16:creationId xmlns:a16="http://schemas.microsoft.com/office/drawing/2014/main" id="{138A4AEE-E321-5D69-CD78-EA0DD9DC6477}"/>
              </a:ext>
            </a:extLst>
          </p:cNvPr>
          <p:cNvSpPr>
            <a:spLocks noGrp="1"/>
          </p:cNvSpPr>
          <p:nvPr>
            <p:ph idx="1"/>
          </p:nvPr>
        </p:nvSpPr>
        <p:spPr>
          <a:xfrm>
            <a:off x="7313676" y="800100"/>
            <a:ext cx="4406900" cy="5503863"/>
          </a:xfrm>
        </p:spPr>
        <p:txBody>
          <a:bodyPr anchor="b">
            <a:normAutofit/>
          </a:bodyPr>
          <a:lstStyle/>
          <a:p>
            <a:pPr marL="0" indent="0">
              <a:buNone/>
            </a:pPr>
            <a:r>
              <a:rPr lang="en-US" sz="2000" dirty="0">
                <a:solidFill>
                  <a:schemeClr val="bg1"/>
                </a:solidFill>
              </a:rPr>
              <a:t>Microstates are small sovereign countries. They often have limited land area and populations. </a:t>
            </a:r>
          </a:p>
          <a:p>
            <a:pPr marL="0" indent="0">
              <a:buNone/>
            </a:pPr>
            <a:r>
              <a:rPr lang="en-US" sz="2000" dirty="0">
                <a:solidFill>
                  <a:schemeClr val="bg1"/>
                </a:solidFill>
              </a:rPr>
              <a:t>Despite their size, they play unique roles globally. Microstates can have vibrant economies, rich cultures, and significant political influence. They face unique challenges and opportunities. </a:t>
            </a:r>
          </a:p>
          <a:p>
            <a:pPr marL="0" indent="0">
              <a:buNone/>
            </a:pPr>
            <a:r>
              <a:rPr lang="en-US" sz="2000" dirty="0">
                <a:solidFill>
                  <a:schemeClr val="bg1"/>
                </a:solidFill>
              </a:rPr>
              <a:t>In this presentation, we will explore the fascinating world of microstates, their characteristics, and their impact on the global stage. Let's dive in and discover the intriguing aspects of these small but mighty nations.</a:t>
            </a:r>
            <a:endParaRPr lang="pt-BR" sz="2000" dirty="0">
              <a:solidFill>
                <a:schemeClr val="bg1"/>
              </a:solidFill>
            </a:endParaRPr>
          </a:p>
        </p:txBody>
      </p:sp>
    </p:spTree>
    <p:extLst>
      <p:ext uri="{BB962C8B-B14F-4D97-AF65-F5344CB8AC3E}">
        <p14:creationId xmlns:p14="http://schemas.microsoft.com/office/powerpoint/2010/main" val="8998876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ítulo 4">
            <a:extLst>
              <a:ext uri="{FF2B5EF4-FFF2-40B4-BE49-F238E27FC236}">
                <a16:creationId xmlns:a16="http://schemas.microsoft.com/office/drawing/2014/main" id="{572F0048-1F3D-5FA4-2FA6-C590EFA9137F}"/>
              </a:ext>
            </a:extLst>
          </p:cNvPr>
          <p:cNvSpPr>
            <a:spLocks noGrp="1"/>
          </p:cNvSpPr>
          <p:nvPr>
            <p:ph type="title"/>
          </p:nvPr>
        </p:nvSpPr>
        <p:spPr>
          <a:xfrm>
            <a:off x="838201" y="365125"/>
            <a:ext cx="5251316" cy="1807305"/>
          </a:xfrm>
        </p:spPr>
        <p:txBody>
          <a:bodyPr>
            <a:normAutofit/>
          </a:bodyPr>
          <a:lstStyle/>
          <a:p>
            <a:r>
              <a:rPr lang="pt-BR" dirty="0"/>
              <a:t>Andorra</a:t>
            </a:r>
          </a:p>
        </p:txBody>
      </p:sp>
      <p:sp>
        <p:nvSpPr>
          <p:cNvPr id="6" name="Espaço Reservado para Conteúdo 5">
            <a:extLst>
              <a:ext uri="{FF2B5EF4-FFF2-40B4-BE49-F238E27FC236}">
                <a16:creationId xmlns:a16="http://schemas.microsoft.com/office/drawing/2014/main" id="{3817DA97-C3FC-AAAD-0E26-39686AA18EA9}"/>
              </a:ext>
            </a:extLst>
          </p:cNvPr>
          <p:cNvSpPr>
            <a:spLocks noGrp="1"/>
          </p:cNvSpPr>
          <p:nvPr>
            <p:ph idx="1"/>
          </p:nvPr>
        </p:nvSpPr>
        <p:spPr>
          <a:xfrm>
            <a:off x="838200" y="2333297"/>
            <a:ext cx="4619621" cy="3843666"/>
          </a:xfrm>
        </p:spPr>
        <p:txBody>
          <a:bodyPr anchor="b">
            <a:normAutofit/>
          </a:bodyPr>
          <a:lstStyle/>
          <a:p>
            <a:pPr marL="0" indent="0">
              <a:buNone/>
            </a:pPr>
            <a:r>
              <a:rPr lang="en-US" sz="1800" dirty="0"/>
              <a:t>Nestled in the Pyrenees between France and Spain, Andorra is a co-principality governed jointly by the President of France and the Bishop of </a:t>
            </a:r>
            <a:r>
              <a:rPr lang="en-US" sz="1800" dirty="0" err="1"/>
              <a:t>Urgell</a:t>
            </a:r>
            <a:r>
              <a:rPr lang="en-US" sz="1800" dirty="0"/>
              <a:t> in Spain. </a:t>
            </a:r>
          </a:p>
          <a:p>
            <a:pPr marL="0" indent="0">
              <a:buNone/>
            </a:pPr>
            <a:r>
              <a:rPr lang="en-US" sz="1800" dirty="0"/>
              <a:t>Tourism, particularly for skiing and its duty-free status, drives its economy. The country's picturesque landscapes and high-altitude climate make it an ideal destination for winter sports enthusiasts and nature lovers alike. </a:t>
            </a:r>
          </a:p>
          <a:p>
            <a:pPr marL="0" indent="0">
              <a:buNone/>
            </a:pPr>
            <a:r>
              <a:rPr lang="en-US" sz="1800" dirty="0"/>
              <a:t>With a land area of just 468 square kilometers, Andorra is the sixteenth smallest country in the world by land area, yet it boasts an impressive array of mountain vistas, ancient churches, and quaint villages.</a:t>
            </a:r>
            <a:endParaRPr lang="pt-BR" sz="1800" dirty="0"/>
          </a:p>
        </p:txBody>
      </p:sp>
      <p:pic>
        <p:nvPicPr>
          <p:cNvPr id="14" name="Imagem 13" descr="Uma imagem contendo Logotipo&#10;&#10;Descrição gerada automaticamente">
            <a:extLst>
              <a:ext uri="{FF2B5EF4-FFF2-40B4-BE49-F238E27FC236}">
                <a16:creationId xmlns:a16="http://schemas.microsoft.com/office/drawing/2014/main" id="{0D3A722B-A3CC-43D1-01B8-AA93852EA8A4}"/>
              </a:ext>
            </a:extLst>
          </p:cNvPr>
          <p:cNvPicPr>
            <a:picLocks noChangeAspect="1"/>
          </p:cNvPicPr>
          <p:nvPr/>
        </p:nvPicPr>
        <p:blipFill rotWithShape="1">
          <a:blip r:embed="rId2">
            <a:extLst>
              <a:ext uri="{28A0092B-C50C-407E-A947-70E740481C1C}">
                <a14:useLocalDpi xmlns:a14="http://schemas.microsoft.com/office/drawing/2010/main" val="0"/>
              </a:ext>
            </a:extLst>
          </a:blip>
          <a:srcRect l="12423" r="18841" b="2"/>
          <a:stretch/>
        </p:blipFill>
        <p:spPr>
          <a:xfrm>
            <a:off x="5457821" y="10"/>
            <a:ext cx="6734179"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42555840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3" name="Rectangle 4102">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Mapa de Andorra la Vella, Andorra - Dobrar Fronteiras">
            <a:extLst>
              <a:ext uri="{FF2B5EF4-FFF2-40B4-BE49-F238E27FC236}">
                <a16:creationId xmlns:a16="http://schemas.microsoft.com/office/drawing/2014/main" id="{F7C6A00C-C56F-402F-6023-83A4523CFD4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821" t="11267" r="38792" b="1"/>
          <a:stretch/>
        </p:blipFill>
        <p:spPr bwMode="auto">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a:noFill/>
          <a:extLst>
            <a:ext uri="{909E8E84-426E-40DD-AFC4-6F175D3DCCD1}">
              <a14:hiddenFill xmlns:a14="http://schemas.microsoft.com/office/drawing/2010/main">
                <a:solidFill>
                  <a:srgbClr val="FFFFFF"/>
                </a:solidFill>
              </a14:hiddenFill>
            </a:ext>
          </a:extLst>
        </p:spPr>
      </p:pic>
      <p:sp>
        <p:nvSpPr>
          <p:cNvPr id="3" name="Espaço Reservado para Conteúdo 2">
            <a:extLst>
              <a:ext uri="{FF2B5EF4-FFF2-40B4-BE49-F238E27FC236}">
                <a16:creationId xmlns:a16="http://schemas.microsoft.com/office/drawing/2014/main" id="{E592BD99-2FBB-A300-7A81-637E083E9688}"/>
              </a:ext>
            </a:extLst>
          </p:cNvPr>
          <p:cNvSpPr>
            <a:spLocks noGrp="1"/>
          </p:cNvSpPr>
          <p:nvPr>
            <p:ph idx="1"/>
          </p:nvPr>
        </p:nvSpPr>
        <p:spPr>
          <a:xfrm>
            <a:off x="6513788" y="1045029"/>
            <a:ext cx="4840010" cy="5131934"/>
          </a:xfrm>
        </p:spPr>
        <p:txBody>
          <a:bodyPr anchor="b">
            <a:normAutofit/>
          </a:bodyPr>
          <a:lstStyle/>
          <a:p>
            <a:pPr marL="0" indent="0">
              <a:buNone/>
            </a:pPr>
            <a:r>
              <a:rPr lang="en-US" sz="2000" dirty="0"/>
              <a:t>The capital, Andorra la Vella, is renowned for its vibrant shopping scene due to the absence of sales taxes, attracting visitors from across Europe keen on luxury goods, electronics, and alcohol at lower prices. </a:t>
            </a:r>
          </a:p>
          <a:p>
            <a:pPr marL="0" indent="0">
              <a:buNone/>
            </a:pPr>
            <a:r>
              <a:rPr lang="en-US" sz="2000" dirty="0"/>
              <a:t>Cultural heritage in Andorra is rich with Romanesque architecture visible in structures like the Santa Coloma Church, dating back to the 9th century.</a:t>
            </a:r>
            <a:endParaRPr lang="pt-BR" sz="2000" dirty="0"/>
          </a:p>
        </p:txBody>
      </p:sp>
    </p:spTree>
    <p:extLst>
      <p:ext uri="{BB962C8B-B14F-4D97-AF65-F5344CB8AC3E}">
        <p14:creationId xmlns:p14="http://schemas.microsoft.com/office/powerpoint/2010/main" val="9533941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80" name="Rectangle 6179">
            <a:extLst>
              <a:ext uri="{FF2B5EF4-FFF2-40B4-BE49-F238E27FC236}">
                <a16:creationId xmlns:a16="http://schemas.microsoft.com/office/drawing/2014/main" id="{F94AA2BD-2E3F-4B1D-8127-5744B81153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82" name="Rectangle 6181">
            <a:extLst>
              <a:ext uri="{FF2B5EF4-FFF2-40B4-BE49-F238E27FC236}">
                <a16:creationId xmlns:a16="http://schemas.microsoft.com/office/drawing/2014/main" id="{4BD02261-2DC8-4AA8-9E16-7751AE8924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49223" y="38793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6184" name="Rectangle 6183">
            <a:extLst>
              <a:ext uri="{FF2B5EF4-FFF2-40B4-BE49-F238E27FC236}">
                <a16:creationId xmlns:a16="http://schemas.microsoft.com/office/drawing/2014/main" id="{3D752CF2-2291-40B5-B462-C17B174C1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1480" y="2286000"/>
            <a:ext cx="43891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6146" name="Picture 2" descr="Andorra: The Land Of Mountains And Shopping Centers">
            <a:extLst>
              <a:ext uri="{FF2B5EF4-FFF2-40B4-BE49-F238E27FC236}">
                <a16:creationId xmlns:a16="http://schemas.microsoft.com/office/drawing/2014/main" id="{94121FDC-9588-1CB7-C798-76B2F3AA654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605" r="11606" b="1"/>
          <a:stretch/>
        </p:blipFill>
        <p:spPr bwMode="auto">
          <a:xfrm>
            <a:off x="5308052" y="10"/>
            <a:ext cx="6883948" cy="6857990"/>
          </a:xfrm>
          <a:custGeom>
            <a:avLst/>
            <a:gdLst/>
            <a:ahLst/>
            <a:cxnLst/>
            <a:rect l="l" t="t" r="r" b="b"/>
            <a:pathLst>
              <a:path w="6883948" h="6858000">
                <a:moveTo>
                  <a:pt x="365648" y="0"/>
                </a:moveTo>
                <a:lnTo>
                  <a:pt x="6883948" y="0"/>
                </a:lnTo>
                <a:lnTo>
                  <a:pt x="6883948" y="6858000"/>
                </a:lnTo>
                <a:lnTo>
                  <a:pt x="365648" y="6858000"/>
                </a:lnTo>
                <a:lnTo>
                  <a:pt x="360213" y="6835050"/>
                </a:lnTo>
                <a:cubicBezTo>
                  <a:pt x="128263" y="5788167"/>
                  <a:pt x="0" y="4637179"/>
                  <a:pt x="0" y="3429001"/>
                </a:cubicBezTo>
                <a:cubicBezTo>
                  <a:pt x="0" y="2220824"/>
                  <a:pt x="128263" y="1069835"/>
                  <a:pt x="360213" y="22952"/>
                </a:cubicBezTo>
                <a:close/>
              </a:path>
            </a:pathLst>
          </a:custGeom>
          <a:noFill/>
          <a:effectLst>
            <a:outerShdw blurRad="50800" dist="38100" dir="10800000" algn="r" rotWithShape="0">
              <a:schemeClr val="bg1">
                <a:lumMod val="85000"/>
                <a:alpha val="30000"/>
              </a:schemeClr>
            </a:outerShdw>
          </a:effectLst>
          <a:extLst>
            <a:ext uri="{909E8E84-426E-40DD-AFC4-6F175D3DCCD1}">
              <a14:hiddenFill xmlns:a14="http://schemas.microsoft.com/office/drawing/2010/main">
                <a:solidFill>
                  <a:srgbClr val="FFFFFF"/>
                </a:solidFill>
              </a14:hiddenFill>
            </a:ext>
          </a:extLst>
        </p:spPr>
      </p:pic>
      <p:sp>
        <p:nvSpPr>
          <p:cNvPr id="6" name="Retângulo 5">
            <a:extLst>
              <a:ext uri="{FF2B5EF4-FFF2-40B4-BE49-F238E27FC236}">
                <a16:creationId xmlns:a16="http://schemas.microsoft.com/office/drawing/2014/main" id="{C0788691-9B2F-5254-F66D-794DE08681B0}"/>
              </a:ext>
            </a:extLst>
          </p:cNvPr>
          <p:cNvSpPr/>
          <p:nvPr/>
        </p:nvSpPr>
        <p:spPr>
          <a:xfrm>
            <a:off x="0" y="-1"/>
            <a:ext cx="5050971" cy="248194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Espaço Reservado para Conteúdo 2">
            <a:extLst>
              <a:ext uri="{FF2B5EF4-FFF2-40B4-BE49-F238E27FC236}">
                <a16:creationId xmlns:a16="http://schemas.microsoft.com/office/drawing/2014/main" id="{45FE5B36-7CF0-1833-C28B-11B53E73E50C}"/>
              </a:ext>
            </a:extLst>
          </p:cNvPr>
          <p:cNvSpPr txBox="1">
            <a:spLocks/>
          </p:cNvSpPr>
          <p:nvPr/>
        </p:nvSpPr>
        <p:spPr>
          <a:xfrm>
            <a:off x="411479" y="2688336"/>
            <a:ext cx="4498848" cy="3584448"/>
          </a:xfrm>
          <a:prstGeom prst="rect">
            <a:avLst/>
          </a:prstGeom>
        </p:spPr>
        <p:txBody>
          <a:bodyPr vert="horz" lIns="91440" tIns="45720" rIns="91440" bIns="45720" rtlCol="0" anchor="b"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spc="-5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spc="-50" baseline="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spc="-50" baseline="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spc="-50" baseline="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t>Despite its small size, Andorra maintains a well-developed infrastructure for tourism, with numerous ski resorts, hiking trails, and upscale hotels. </a:t>
            </a:r>
          </a:p>
          <a:p>
            <a:pPr marL="0" indent="0">
              <a:buNone/>
            </a:pPr>
            <a:r>
              <a:rPr lang="en-US" sz="2000" dirty="0"/>
              <a:t>The government's efforts to diversify the economy include banking, retail, and the creation of a burgeoning tech industry. </a:t>
            </a:r>
          </a:p>
          <a:p>
            <a:pPr marL="0" indent="0">
              <a:buNone/>
            </a:pPr>
            <a:r>
              <a:rPr lang="en-US" sz="2000" dirty="0"/>
              <a:t>As a result, Andorra not only offers scenic beauty and recreational activities but also a growing business sector, making it a unique blend of traditional charm and modern convenience.</a:t>
            </a:r>
          </a:p>
        </p:txBody>
      </p:sp>
    </p:spTree>
    <p:extLst>
      <p:ext uri="{BB962C8B-B14F-4D97-AF65-F5344CB8AC3E}">
        <p14:creationId xmlns:p14="http://schemas.microsoft.com/office/powerpoint/2010/main" val="23907066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1AE333C3-22A7-29E1-F194-B5F7F6B6CFF6}"/>
              </a:ext>
            </a:extLst>
          </p:cNvPr>
          <p:cNvSpPr>
            <a:spLocks noGrp="1"/>
          </p:cNvSpPr>
          <p:nvPr>
            <p:ph type="title"/>
          </p:nvPr>
        </p:nvSpPr>
        <p:spPr>
          <a:xfrm>
            <a:off x="6513788" y="365125"/>
            <a:ext cx="4840010" cy="1807305"/>
          </a:xfrm>
        </p:spPr>
        <p:txBody>
          <a:bodyPr>
            <a:normAutofit/>
          </a:bodyPr>
          <a:lstStyle/>
          <a:p>
            <a:r>
              <a:rPr lang="pt-BR" dirty="0">
                <a:solidFill>
                  <a:schemeClr val="bg1"/>
                </a:solidFill>
              </a:rPr>
              <a:t>Liechtenstein</a:t>
            </a:r>
          </a:p>
        </p:txBody>
      </p:sp>
      <p:pic>
        <p:nvPicPr>
          <p:cNvPr id="5" name="Imagem 4" descr="Forma&#10;&#10;Descrição gerada automaticamente com confiança média">
            <a:extLst>
              <a:ext uri="{FF2B5EF4-FFF2-40B4-BE49-F238E27FC236}">
                <a16:creationId xmlns:a16="http://schemas.microsoft.com/office/drawing/2014/main" id="{9E7D2879-5FD5-67C6-5FD4-ED428F8E31B9}"/>
              </a:ext>
            </a:extLst>
          </p:cNvPr>
          <p:cNvPicPr>
            <a:picLocks noChangeAspect="1"/>
          </p:cNvPicPr>
          <p:nvPr/>
        </p:nvPicPr>
        <p:blipFill rotWithShape="1">
          <a:blip r:embed="rId2">
            <a:extLst>
              <a:ext uri="{28A0092B-C50C-407E-A947-70E740481C1C}">
                <a14:useLocalDpi xmlns:a14="http://schemas.microsoft.com/office/drawing/2010/main" val="0"/>
              </a:ext>
            </a:extLst>
          </a:blip>
          <a:srcRect l="6222" r="40265"/>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Espaço Reservado para Conteúdo 2">
            <a:extLst>
              <a:ext uri="{FF2B5EF4-FFF2-40B4-BE49-F238E27FC236}">
                <a16:creationId xmlns:a16="http://schemas.microsoft.com/office/drawing/2014/main" id="{C73032C4-9ECE-1449-47E5-C3A49FC69512}"/>
              </a:ext>
            </a:extLst>
          </p:cNvPr>
          <p:cNvSpPr>
            <a:spLocks noGrp="1"/>
          </p:cNvSpPr>
          <p:nvPr>
            <p:ph idx="1"/>
          </p:nvPr>
        </p:nvSpPr>
        <p:spPr>
          <a:xfrm>
            <a:off x="6513788" y="2333297"/>
            <a:ext cx="4840010" cy="3843666"/>
          </a:xfrm>
        </p:spPr>
        <p:txBody>
          <a:bodyPr anchor="b">
            <a:normAutofit/>
          </a:bodyPr>
          <a:lstStyle/>
          <a:p>
            <a:pPr marL="0" indent="0">
              <a:buNone/>
            </a:pPr>
            <a:r>
              <a:rPr lang="en-US" sz="2000" dirty="0">
                <a:solidFill>
                  <a:schemeClr val="bg1"/>
                </a:solidFill>
              </a:rPr>
              <a:t>Located between Switzerland and Austria, Liechtenstein is a constitutional monarchy with strong economic ties to its neighbors. It's known for its financial services sector.</a:t>
            </a:r>
          </a:p>
          <a:p>
            <a:pPr marL="0" indent="0">
              <a:buNone/>
            </a:pPr>
            <a:r>
              <a:rPr lang="en-US" sz="2000" dirty="0">
                <a:solidFill>
                  <a:schemeClr val="bg1"/>
                </a:solidFill>
              </a:rPr>
              <a:t>Covering just 160 square kilometers, Liechtenstein is one of the world's smallest yet wealthiest nations, boasting a high standard of living and a robust economy. </a:t>
            </a:r>
          </a:p>
          <a:p>
            <a:pPr marL="0" indent="0">
              <a:buNone/>
            </a:pPr>
            <a:r>
              <a:rPr lang="en-US" sz="2000" dirty="0">
                <a:solidFill>
                  <a:schemeClr val="bg1"/>
                </a:solidFill>
              </a:rPr>
              <a:t>The principality is nestled in the Alps, offering picturesque landscapes and a blend of natural beauty and historical charm.</a:t>
            </a:r>
            <a:endParaRPr lang="pt-BR" sz="2000" dirty="0">
              <a:solidFill>
                <a:schemeClr val="bg1"/>
              </a:solidFill>
            </a:endParaRPr>
          </a:p>
        </p:txBody>
      </p:sp>
    </p:spTree>
    <p:extLst>
      <p:ext uri="{BB962C8B-B14F-4D97-AF65-F5344CB8AC3E}">
        <p14:creationId xmlns:p14="http://schemas.microsoft.com/office/powerpoint/2010/main" val="5190852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221" name="Rectangle 8220">
            <a:extLst>
              <a:ext uri="{FF2B5EF4-FFF2-40B4-BE49-F238E27FC236}">
                <a16:creationId xmlns:a16="http://schemas.microsoft.com/office/drawing/2014/main" id="{DB304A14-32D0-4873-B914-423ED7B8DA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 name="Espaço Reservado para Conteúdo 2">
            <a:extLst>
              <a:ext uri="{FF2B5EF4-FFF2-40B4-BE49-F238E27FC236}">
                <a16:creationId xmlns:a16="http://schemas.microsoft.com/office/drawing/2014/main" id="{2992BA61-12CF-C837-39BD-B5B666C43F14}"/>
              </a:ext>
            </a:extLst>
          </p:cNvPr>
          <p:cNvSpPr>
            <a:spLocks noGrp="1"/>
          </p:cNvSpPr>
          <p:nvPr>
            <p:ph idx="1"/>
          </p:nvPr>
        </p:nvSpPr>
        <p:spPr>
          <a:xfrm>
            <a:off x="838200" y="1825625"/>
            <a:ext cx="5387502" cy="4351338"/>
          </a:xfrm>
        </p:spPr>
        <p:txBody>
          <a:bodyPr anchor="b">
            <a:normAutofit/>
          </a:bodyPr>
          <a:lstStyle/>
          <a:p>
            <a:pPr marL="0" indent="0">
              <a:buNone/>
            </a:pPr>
            <a:r>
              <a:rPr lang="en-US" sz="2000" dirty="0"/>
              <a:t>Vaduz, the capital city, is the political and cultural heart of the country. The Vaduz Castle, perched on a hilltop, serves as the residence of the princely family and a symbol of the nation's enduring heritage. The city is also home to the Liechtenstein National Museum, the </a:t>
            </a:r>
            <a:r>
              <a:rPr lang="en-US" sz="2000" dirty="0" err="1"/>
              <a:t>Kunstmuseum</a:t>
            </a:r>
            <a:r>
              <a:rPr lang="en-US" sz="2000" dirty="0"/>
              <a:t> Liechtenstein (an art museum), and a vibrant downtown area with shops and cafes.</a:t>
            </a:r>
          </a:p>
          <a:p>
            <a:pPr marL="0" indent="0">
              <a:buNone/>
            </a:pPr>
            <a:r>
              <a:rPr lang="en-US" sz="2000" dirty="0"/>
              <a:t>Liechtenstein's economy thrives on its financial services, including banking and insurance, which attract international clients due to favorable regulations and political stability. Additionally, the country has a well-developed industrial sector, producing precision instruments, pharmaceuticals, and electronics.</a:t>
            </a:r>
            <a:endParaRPr lang="pt-BR" sz="2000" dirty="0"/>
          </a:p>
        </p:txBody>
      </p:sp>
      <p:pic>
        <p:nvPicPr>
          <p:cNvPr id="8194" name="Picture 2" descr="What It Was Like To Walk Across Liechtenstein AFAR | Vaduz Castle  Liechtenstein | sincovaga.com.br">
            <a:extLst>
              <a:ext uri="{FF2B5EF4-FFF2-40B4-BE49-F238E27FC236}">
                <a16:creationId xmlns:a16="http://schemas.microsoft.com/office/drawing/2014/main" id="{AB6896A1-9399-1B13-10A2-CBCA094FCCC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897" r="30642" b="9553"/>
          <a:stretch/>
        </p:blipFill>
        <p:spPr bwMode="auto">
          <a:xfrm>
            <a:off x="6621294" y="1295416"/>
            <a:ext cx="5570706" cy="5562584"/>
          </a:xfrm>
          <a:custGeom>
            <a:avLst/>
            <a:gdLst/>
            <a:ahLst/>
            <a:cxnLst/>
            <a:rect l="l" t="t" r="r" b="b"/>
            <a:pathLst>
              <a:path w="5570706" h="5562584">
                <a:moveTo>
                  <a:pt x="3374687" y="0"/>
                </a:moveTo>
                <a:cubicBezTo>
                  <a:pt x="4190094" y="0"/>
                  <a:pt x="4937956" y="289196"/>
                  <a:pt x="5521301" y="770615"/>
                </a:cubicBezTo>
                <a:lnTo>
                  <a:pt x="5570706" y="815517"/>
                </a:lnTo>
                <a:lnTo>
                  <a:pt x="5570706" y="5562584"/>
                </a:lnTo>
                <a:lnTo>
                  <a:pt x="808135" y="5562584"/>
                </a:lnTo>
                <a:lnTo>
                  <a:pt x="770615" y="5521302"/>
                </a:lnTo>
                <a:cubicBezTo>
                  <a:pt x="289196" y="4937957"/>
                  <a:pt x="0" y="4190095"/>
                  <a:pt x="0" y="3374687"/>
                </a:cubicBezTo>
                <a:cubicBezTo>
                  <a:pt x="0" y="1510899"/>
                  <a:pt x="1510899" y="0"/>
                  <a:pt x="3374687" y="0"/>
                </a:cubicBezTo>
                <a:close/>
              </a:path>
            </a:pathLst>
          </a:custGeom>
          <a:noFill/>
          <a:extLst>
            <a:ext uri="{909E8E84-426E-40DD-AFC4-6F175D3DCCD1}">
              <a14:hiddenFill xmlns:a14="http://schemas.microsoft.com/office/drawing/2010/main">
                <a:solidFill>
                  <a:srgbClr val="FFFFFF"/>
                </a:solidFill>
              </a14:hiddenFill>
            </a:ext>
          </a:extLst>
        </p:spPr>
      </p:pic>
      <p:sp>
        <p:nvSpPr>
          <p:cNvPr id="8223" name="!!Oval">
            <a:extLst>
              <a:ext uri="{FF2B5EF4-FFF2-40B4-BE49-F238E27FC236}">
                <a16:creationId xmlns:a16="http://schemas.microsoft.com/office/drawing/2014/main" id="{1D460C86-854F-4FB3-ABC2-E823D8FEB9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43451" y="1656147"/>
            <a:ext cx="546100" cy="5461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8225" name="!!Arc">
            <a:extLst>
              <a:ext uri="{FF2B5EF4-FFF2-40B4-BE49-F238E27FC236}">
                <a16:creationId xmlns:a16="http://schemas.microsoft.com/office/drawing/2014/main" id="{BB48116A-278A-4CC5-89D3-9DE8E8FF12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4739" y="587516"/>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96285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4">
            <a:extLst>
              <a:ext uri="{FF2B5EF4-FFF2-40B4-BE49-F238E27FC236}">
                <a16:creationId xmlns:a16="http://schemas.microsoft.com/office/drawing/2014/main" id="{66E3EB6B-5D6A-04ED-27A5-3E1EB7E82968}"/>
              </a:ext>
            </a:extLst>
          </p:cNvPr>
          <p:cNvPicPr>
            <a:picLocks noChangeAspect="1"/>
          </p:cNvPicPr>
          <p:nvPr/>
        </p:nvPicPr>
        <p:blipFill rotWithShape="1">
          <a:blip r:embed="rId2"/>
          <a:srcRect l="19198" r="7096" b="-1"/>
          <a:stretch/>
        </p:blipFill>
        <p:spPr>
          <a:xfrm>
            <a:off x="-9886" y="10"/>
            <a:ext cx="7572605" cy="6857990"/>
          </a:xfrm>
          <a:prstGeom prst="rect">
            <a:avLst/>
          </a:prstGeom>
        </p:spPr>
      </p:pic>
      <p:cxnSp>
        <p:nvCxnSpPr>
          <p:cNvPr id="12" name="Straight Connector 8">
            <a:extLst>
              <a:ext uri="{FF2B5EF4-FFF2-40B4-BE49-F238E27FC236}">
                <a16:creationId xmlns:a16="http://schemas.microsoft.com/office/drawing/2014/main" id="{249EDD1B-F94D-B4E6-ACAA-566B9A26FD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99390"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Espaço Reservado para Conteúdo 2">
            <a:extLst>
              <a:ext uri="{FF2B5EF4-FFF2-40B4-BE49-F238E27FC236}">
                <a16:creationId xmlns:a16="http://schemas.microsoft.com/office/drawing/2014/main" id="{604300D8-E9A6-74DE-681D-CF93E2654981}"/>
              </a:ext>
            </a:extLst>
          </p:cNvPr>
          <p:cNvSpPr>
            <a:spLocks noGrp="1"/>
          </p:cNvSpPr>
          <p:nvPr>
            <p:ph idx="1"/>
          </p:nvPr>
        </p:nvSpPr>
        <p:spPr>
          <a:xfrm>
            <a:off x="8153400" y="2543364"/>
            <a:ext cx="3434180" cy="3599019"/>
          </a:xfrm>
        </p:spPr>
        <p:txBody>
          <a:bodyPr anchor="b">
            <a:noAutofit/>
          </a:bodyPr>
          <a:lstStyle/>
          <a:p>
            <a:pPr marL="0" indent="0">
              <a:buNone/>
            </a:pPr>
            <a:r>
              <a:rPr lang="en-US" sz="2000" dirty="0"/>
              <a:t>Tourism also plays a vital role, with visitors drawn to its charming villages, hiking trails, and ski resorts. Despite its small size, Liechtenstein maintains a high level of cultural activity with numerous festivals, concerts, and events throughout the year. </a:t>
            </a:r>
          </a:p>
          <a:p>
            <a:pPr marL="0" indent="0">
              <a:buNone/>
            </a:pPr>
            <a:r>
              <a:rPr lang="en-US" sz="2000" dirty="0"/>
              <a:t>This unique blend of economic prowess, cultural richness, and natural beauty makes Liechtenstein a fascinating and prosperous nation.</a:t>
            </a:r>
            <a:endParaRPr lang="pt-BR" sz="2000" dirty="0"/>
          </a:p>
        </p:txBody>
      </p:sp>
    </p:spTree>
    <p:extLst>
      <p:ext uri="{BB962C8B-B14F-4D97-AF65-F5344CB8AC3E}">
        <p14:creationId xmlns:p14="http://schemas.microsoft.com/office/powerpoint/2010/main" val="39379403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94B753CC-FE31-78CA-1710-52CF51D55EFF}"/>
              </a:ext>
            </a:extLst>
          </p:cNvPr>
          <p:cNvSpPr>
            <a:spLocks noGrp="1"/>
          </p:cNvSpPr>
          <p:nvPr>
            <p:ph type="title"/>
          </p:nvPr>
        </p:nvSpPr>
        <p:spPr>
          <a:xfrm>
            <a:off x="6513788" y="365125"/>
            <a:ext cx="4840010" cy="1807305"/>
          </a:xfrm>
        </p:spPr>
        <p:txBody>
          <a:bodyPr>
            <a:normAutofit/>
          </a:bodyPr>
          <a:lstStyle/>
          <a:p>
            <a:r>
              <a:rPr lang="pt-BR" dirty="0"/>
              <a:t>St. Kitts </a:t>
            </a:r>
            <a:r>
              <a:rPr lang="pt-BR" dirty="0" err="1"/>
              <a:t>and</a:t>
            </a:r>
            <a:r>
              <a:rPr lang="pt-BR" dirty="0"/>
              <a:t> Nevis</a:t>
            </a:r>
          </a:p>
        </p:txBody>
      </p:sp>
      <p:pic>
        <p:nvPicPr>
          <p:cNvPr id="5" name="Imagem 4" descr="Logotipo&#10;&#10;Descrição gerada automaticamente com confiança baixa">
            <a:extLst>
              <a:ext uri="{FF2B5EF4-FFF2-40B4-BE49-F238E27FC236}">
                <a16:creationId xmlns:a16="http://schemas.microsoft.com/office/drawing/2014/main" id="{EBBC2DF6-0C16-72AA-7801-8697F5547A56}"/>
              </a:ext>
            </a:extLst>
          </p:cNvPr>
          <p:cNvPicPr>
            <a:picLocks noChangeAspect="1"/>
          </p:cNvPicPr>
          <p:nvPr/>
        </p:nvPicPr>
        <p:blipFill rotWithShape="1">
          <a:blip r:embed="rId2">
            <a:extLst>
              <a:ext uri="{28A0092B-C50C-407E-A947-70E740481C1C}">
                <a14:useLocalDpi xmlns:a14="http://schemas.microsoft.com/office/drawing/2010/main" val="0"/>
              </a:ext>
            </a:extLst>
          </a:blip>
          <a:srcRect l="34404" t="-1" r="6062" b="-1"/>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Espaço Reservado para Conteúdo 2">
            <a:extLst>
              <a:ext uri="{FF2B5EF4-FFF2-40B4-BE49-F238E27FC236}">
                <a16:creationId xmlns:a16="http://schemas.microsoft.com/office/drawing/2014/main" id="{7EEA3FAE-1387-1CE5-D3C3-7432451F2A33}"/>
              </a:ext>
            </a:extLst>
          </p:cNvPr>
          <p:cNvSpPr>
            <a:spLocks noGrp="1"/>
          </p:cNvSpPr>
          <p:nvPr>
            <p:ph idx="1"/>
          </p:nvPr>
        </p:nvSpPr>
        <p:spPr>
          <a:xfrm>
            <a:off x="6513788" y="2333297"/>
            <a:ext cx="4840010" cy="3843666"/>
          </a:xfrm>
        </p:spPr>
        <p:txBody>
          <a:bodyPr anchor="b">
            <a:normAutofit/>
          </a:bodyPr>
          <a:lstStyle/>
          <a:p>
            <a:pPr marL="0" indent="0">
              <a:buNone/>
            </a:pPr>
            <a:r>
              <a:rPr lang="en-US" sz="2000" dirty="0"/>
              <a:t>Located in the Caribbean, this two-island nation is the smallest sovereign state in the Western Hemisphere in both area and population. It is known for its tourism and as a site for economic citizenship programs. </a:t>
            </a:r>
          </a:p>
          <a:p>
            <a:pPr marL="0" indent="0">
              <a:buNone/>
            </a:pPr>
            <a:r>
              <a:rPr lang="en-US" sz="2000" dirty="0"/>
              <a:t>Saint Kitts and Nevis, with its lush landscapes and pristine beaches, offers a tropical paradise that attracts visitors from around the globe. The islands' natural beauty is complemented by rich historical sites, such as Brimstone Hill Fortress National Park, a UNESCO World Heritage site, and remnants of colonial-era sugar plantations.</a:t>
            </a:r>
            <a:endParaRPr lang="pt-BR" sz="2000" dirty="0"/>
          </a:p>
        </p:txBody>
      </p:sp>
    </p:spTree>
    <p:extLst>
      <p:ext uri="{BB962C8B-B14F-4D97-AF65-F5344CB8AC3E}">
        <p14:creationId xmlns:p14="http://schemas.microsoft.com/office/powerpoint/2010/main" val="3634398778"/>
      </p:ext>
    </p:extLst>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Personalizada 1">
      <a:majorFont>
        <a:latin typeface="Aptos ExtraBold"/>
        <a:ea typeface=""/>
        <a:cs typeface=""/>
      </a:majorFont>
      <a:minorFont>
        <a:latin typeface="Aptos Displa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183</TotalTime>
  <Words>1381</Words>
  <Application>Microsoft Office PowerPoint</Application>
  <PresentationFormat>Widescreen</PresentationFormat>
  <Paragraphs>44</Paragraphs>
  <Slides>17</Slides>
  <Notes>0</Notes>
  <HiddenSlides>0</HiddenSlides>
  <MMClips>0</MMClips>
  <ScaleCrop>false</ScaleCrop>
  <HeadingPairs>
    <vt:vector size="6" baseType="variant">
      <vt:variant>
        <vt:lpstr>Fontes usadas</vt:lpstr>
      </vt:variant>
      <vt:variant>
        <vt:i4>4</vt:i4>
      </vt:variant>
      <vt:variant>
        <vt:lpstr>Tema</vt:lpstr>
      </vt:variant>
      <vt:variant>
        <vt:i4>1</vt:i4>
      </vt:variant>
      <vt:variant>
        <vt:lpstr>Títulos de slides</vt:lpstr>
      </vt:variant>
      <vt:variant>
        <vt:i4>17</vt:i4>
      </vt:variant>
    </vt:vector>
  </HeadingPairs>
  <TitlesOfParts>
    <vt:vector size="22" baseType="lpstr">
      <vt:lpstr>Aptos Display</vt:lpstr>
      <vt:lpstr>Aptos ExtraBold</vt:lpstr>
      <vt:lpstr>Arial</vt:lpstr>
      <vt:lpstr>Calibri</vt:lpstr>
      <vt:lpstr>Tema do Office</vt:lpstr>
      <vt:lpstr>Microstates</vt:lpstr>
      <vt:lpstr>Apresentação do PowerPoint</vt:lpstr>
      <vt:lpstr>Andorra</vt:lpstr>
      <vt:lpstr>Apresentação do PowerPoint</vt:lpstr>
      <vt:lpstr>Apresentação do PowerPoint</vt:lpstr>
      <vt:lpstr>Liechtenstein</vt:lpstr>
      <vt:lpstr>Apresentação do PowerPoint</vt:lpstr>
      <vt:lpstr>Apresentação do PowerPoint</vt:lpstr>
      <vt:lpstr>St. Kitts and Nevis</vt:lpstr>
      <vt:lpstr>Apresentação do PowerPoint</vt:lpstr>
      <vt:lpstr>Apresentação do PowerPoint</vt:lpstr>
      <vt:lpstr>San Marino</vt:lpstr>
      <vt:lpstr>Apresentação do PowerPoint</vt:lpstr>
      <vt:lpstr>Apresentação do PowerPoint</vt:lpstr>
      <vt:lpstr>Monaco</vt:lpstr>
      <vt:lpstr>Apresentação do PowerPoint</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Ivar Junior</dc:creator>
  <cp:lastModifiedBy>Ivar Junior</cp:lastModifiedBy>
  <cp:revision>5</cp:revision>
  <dcterms:created xsi:type="dcterms:W3CDTF">2024-06-17T13:37:01Z</dcterms:created>
  <dcterms:modified xsi:type="dcterms:W3CDTF">2024-06-17T20:20:18Z</dcterms:modified>
</cp:coreProperties>
</file>