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5" r:id="rId8"/>
    <p:sldId id="266" r:id="rId9"/>
    <p:sldId id="270" r:id="rId10"/>
    <p:sldId id="271" r:id="rId11"/>
    <p:sldId id="272" r:id="rId12"/>
    <p:sldId id="261" r:id="rId13"/>
    <p:sldId id="262" r:id="rId14"/>
    <p:sldId id="264" r:id="rId15"/>
    <p:sldId id="267" r:id="rId16"/>
    <p:sldId id="268" r:id="rId17"/>
    <p:sldId id="269" r:id="rId18"/>
  </p:sldIdLst>
  <p:sldSz cx="12192000" cy="6858000"/>
  <p:notesSz cx="6858000" cy="9144000"/>
  <p:custDataLst>
    <p:tags r:id="rId19"/>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990000"/>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32C5D5-8365-24EB-CF7F-EC7EC8EBB18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A18463-1A6D-13E0-DBED-D604FE62A6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87ABE518-9420-1F3B-6DE4-1936754B980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E671F71-2A17-90A0-01DD-0413E232309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737362-51EB-25A3-F704-222C953366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3016987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A67F44-E80C-38C3-38CA-94BCFD3DC5A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14A032B8-880A-3B9A-1F62-FD5B0999F7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81F44AF-BAC4-1CE6-A886-2A94CC141212}"/>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970E147-865B-3483-9B2D-DC6F02D5B83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C55B12E-8642-A0C2-0F7F-AB709BE8FD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9676292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03EE93-2B13-370C-FB5D-C93B3AD691C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9F98FE0-0F81-E986-C9BA-F2E17EA5FC9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2260F01-5FF6-EF3A-0BB4-CE516DE74FA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B22F76E-99C9-CAA2-B752-AA3CD5A2C4E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F17B27C-22CC-77CA-5069-7B1544F44E09}"/>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404874420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51BF2D-CA6F-5C60-0B6B-EF0EE92503C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B11F5013-A049-A487-60AB-9303276257E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EA9A89-AA2A-BD4F-D222-F6B340BCBA38}"/>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3128EA7E-B0BA-B399-B98D-87B4E40FB7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B0DD2B-0826-DD28-4821-6BE31AB527FE}"/>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6177424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CB6CBF-0EE7-7807-4626-D209692C81A0}"/>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CE7008B-4533-1C33-B560-1339CE487A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C2AB01A-C724-B99F-9D67-7FC0BD130771}"/>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27F8BB57-BA97-1EFE-DCFA-D329B1CC653E}"/>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BE848A2-F8F8-D5BE-A5EE-7865EB4FAF3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36021768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E92488-5528-4B23-477C-FC53A718D3E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01159FD-76C8-A092-FF82-134244D9EB28}"/>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E4B3FC1-E8F5-1C99-E031-AE45F720629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13B4258-0E7B-F6FD-3355-AF71CAFFF569}"/>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60E7C2E-880C-F7DE-9C6F-775EA157C54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CDF810F-55C0-27B9-A94F-31A85F81F20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1042124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B1F07-A8E4-8359-9029-6711059B47A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8CA204DC-E0D9-554D-272F-8D0312F4F4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7EE16EE-FA91-6FBC-D80C-7AD7B8363400}"/>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318F0B5-9D1F-4F03-97C9-54D5197D6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E3C5DD9-14CD-1BAB-EBA0-2667DD8831D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7B12F0E1-A3CE-E2F3-892C-D4405C5C7E65}"/>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8" name="Espaço Reservado para Rodapé 7">
            <a:extLst>
              <a:ext uri="{FF2B5EF4-FFF2-40B4-BE49-F238E27FC236}">
                <a16:creationId xmlns:a16="http://schemas.microsoft.com/office/drawing/2014/main" id="{67FBFDE1-7FC6-1CBE-5592-591AB8EF299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DF8BF8B2-FE6E-F1DD-F33E-B8791690E626}"/>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10528393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C06A40-1AA7-63BE-AF75-9B688472FCB6}"/>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ECE9BA95-948B-BE5C-5293-3756274D7EFE}"/>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4" name="Espaço Reservado para Rodapé 3">
            <a:extLst>
              <a:ext uri="{FF2B5EF4-FFF2-40B4-BE49-F238E27FC236}">
                <a16:creationId xmlns:a16="http://schemas.microsoft.com/office/drawing/2014/main" id="{A2DD2A0B-2F2A-F13B-DD24-6219F48B00BF}"/>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F8EA28D-3182-291E-5D3F-E597FF9F7A20}"/>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32239034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95E50E8-0339-5544-FD47-ED934B1AFA9B}"/>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3" name="Espaço Reservado para Rodapé 2">
            <a:extLst>
              <a:ext uri="{FF2B5EF4-FFF2-40B4-BE49-F238E27FC236}">
                <a16:creationId xmlns:a16="http://schemas.microsoft.com/office/drawing/2014/main" id="{8A81AE35-F34B-191C-B00B-F8A15BF61FA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0767682-C42F-D646-EBDD-03E09E75C068}"/>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748848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33989-951E-BDC1-6BCD-3647587EAB43}"/>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94C8050-83A2-F053-9049-93253013ED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5BC8DFC-5C2A-908B-8379-64A05874A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95975C9-CED9-0F85-BA27-043A96A245F4}"/>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03E90122-CE62-5995-04B7-1D7D1B42BCB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127168D-9200-4A65-D76F-AC36ABD42917}"/>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24030863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B8B6E4-8025-A05E-1248-05C865DD1D98}"/>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BDA04F94-5745-61DB-EF84-21E98658B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84E83132-9A82-977E-20E9-75663D954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A3960EB0-5296-FECF-4922-4530AFAE872D}"/>
              </a:ext>
            </a:extLst>
          </p:cNvPr>
          <p:cNvSpPr>
            <a:spLocks noGrp="1"/>
          </p:cNvSpPr>
          <p:nvPr>
            <p:ph type="dt" sz="half" idx="10"/>
          </p:nvPr>
        </p:nvSpPr>
        <p:spPr/>
        <p:txBody>
          <a:bodyPr/>
          <a:lstStyle/>
          <a:p>
            <a:fld id="{0A8ED0B2-39F2-44CA-8D84-B6227DF36408}" type="datetimeFigureOut">
              <a:rPr lang="pt-BR" smtClean="0"/>
              <a:t>17/06/2024</a:t>
            </a:fld>
            <a:endParaRPr lang="pt-BR"/>
          </a:p>
        </p:txBody>
      </p:sp>
      <p:sp>
        <p:nvSpPr>
          <p:cNvPr id="6" name="Espaço Reservado para Rodapé 5">
            <a:extLst>
              <a:ext uri="{FF2B5EF4-FFF2-40B4-BE49-F238E27FC236}">
                <a16:creationId xmlns:a16="http://schemas.microsoft.com/office/drawing/2014/main" id="{CD890815-128F-BAE0-1EA6-4713EC140BC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25758B2-42E3-7718-2971-4CD700D76FEC}"/>
              </a:ext>
            </a:extLst>
          </p:cNvPr>
          <p:cNvSpPr>
            <a:spLocks noGrp="1"/>
          </p:cNvSpPr>
          <p:nvPr>
            <p:ph type="sldNum" sz="quarter" idx="12"/>
          </p:nvPr>
        </p:nvSpPr>
        <p:spPr/>
        <p:txBody>
          <a:bodyPr/>
          <a:lstStyle/>
          <a:p>
            <a:fld id="{D99317E2-741A-4DC8-8A5D-134ECE4FF910}" type="slidenum">
              <a:rPr lang="pt-BR" smtClean="0"/>
              <a:t>‹nº›</a:t>
            </a:fld>
            <a:endParaRPr lang="pt-BR"/>
          </a:p>
        </p:txBody>
      </p:sp>
    </p:spTree>
    <p:extLst>
      <p:ext uri="{BB962C8B-B14F-4D97-AF65-F5344CB8AC3E}">
        <p14:creationId xmlns:p14="http://schemas.microsoft.com/office/powerpoint/2010/main" val="9031053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82A8080-64EA-D818-1AD3-861E90DA9D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AF6914F-E1AF-CA7E-2D2A-BDED2515C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A6D5F45-F160-96EF-C94C-2023E849CB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A8ED0B2-39F2-44CA-8D84-B6227DF36408}" type="datetimeFigureOut">
              <a:rPr lang="pt-BR" smtClean="0"/>
              <a:t>17/06/2024</a:t>
            </a:fld>
            <a:endParaRPr lang="pt-BR"/>
          </a:p>
        </p:txBody>
      </p:sp>
      <p:sp>
        <p:nvSpPr>
          <p:cNvPr id="5" name="Espaço Reservado para Rodapé 4">
            <a:extLst>
              <a:ext uri="{FF2B5EF4-FFF2-40B4-BE49-F238E27FC236}">
                <a16:creationId xmlns:a16="http://schemas.microsoft.com/office/drawing/2014/main" id="{C894308A-A869-463B-D188-8D1A0121A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6D74ABA-54B5-1C77-D1F4-F7D246D1F5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99317E2-741A-4DC8-8A5D-134ECE4FF910}" type="slidenum">
              <a:rPr lang="pt-BR" smtClean="0"/>
              <a:t>‹nº›</a:t>
            </a:fld>
            <a:endParaRPr lang="pt-BR"/>
          </a:p>
        </p:txBody>
      </p:sp>
    </p:spTree>
    <p:extLst>
      <p:ext uri="{BB962C8B-B14F-4D97-AF65-F5344CB8AC3E}">
        <p14:creationId xmlns:p14="http://schemas.microsoft.com/office/powerpoint/2010/main" val="110799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spc="-15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orld Map Photos, Download The BEST Free World Map Stock Photos &amp; HD Images">
            <a:extLst>
              <a:ext uri="{FF2B5EF4-FFF2-40B4-BE49-F238E27FC236}">
                <a16:creationId xmlns:a16="http://schemas.microsoft.com/office/drawing/2014/main" id="{70766CB1-3DCB-C075-051E-57291DB35E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86480" y="-76200"/>
            <a:ext cx="14364960"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Retângulo 4">
            <a:extLst>
              <a:ext uri="{FF2B5EF4-FFF2-40B4-BE49-F238E27FC236}">
                <a16:creationId xmlns:a16="http://schemas.microsoft.com/office/drawing/2014/main" id="{B74FE0A4-B74B-6B9A-26F8-954D96CB1C8E}"/>
              </a:ext>
            </a:extLst>
          </p:cNvPr>
          <p:cNvSpPr/>
          <p:nvPr/>
        </p:nvSpPr>
        <p:spPr>
          <a:xfrm>
            <a:off x="-1086480" y="4746625"/>
            <a:ext cx="14364960" cy="1325563"/>
          </a:xfrm>
          <a:prstGeom prst="rect">
            <a:avLst/>
          </a:prstGeom>
          <a:solidFill>
            <a:schemeClr val="bg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4" name="Título 3">
            <a:extLst>
              <a:ext uri="{FF2B5EF4-FFF2-40B4-BE49-F238E27FC236}">
                <a16:creationId xmlns:a16="http://schemas.microsoft.com/office/drawing/2014/main" id="{E9031E09-70D3-A160-AA04-FE7836B48577}"/>
              </a:ext>
            </a:extLst>
          </p:cNvPr>
          <p:cNvSpPr>
            <a:spLocks noGrp="1"/>
          </p:cNvSpPr>
          <p:nvPr>
            <p:ph type="title"/>
          </p:nvPr>
        </p:nvSpPr>
        <p:spPr>
          <a:xfrm>
            <a:off x="846306" y="4795265"/>
            <a:ext cx="10499388" cy="1325563"/>
          </a:xfrm>
        </p:spPr>
        <p:txBody>
          <a:bodyPr>
            <a:noAutofit/>
          </a:bodyPr>
          <a:lstStyle/>
          <a:p>
            <a:pPr algn="ctr" rtl="0"/>
            <a:r>
              <a:rPr lang="it" sz="9600" b="0" i="0" u="none" strike="noStrike" spc="-300">
                <a:solidFill>
                  <a:srgbClr val="FFFFFF"/>
                </a:solidFill>
                <a:latin typeface="Aptos ExtraBold"/>
              </a:rPr>
              <a:t>Microstati</a:t>
            </a:r>
            <a:endParaRPr lang="pt-BR" sz="9600" spc="-300">
              <a:solidFill>
                <a:schemeClr val="bg1"/>
              </a:solidFill>
            </a:endParaRPr>
          </a:p>
        </p:txBody>
      </p:sp>
    </p:spTree>
    <p:extLst>
      <p:ext uri="{BB962C8B-B14F-4D97-AF65-F5344CB8AC3E}">
        <p14:creationId xmlns:p14="http://schemas.microsoft.com/office/powerpoint/2010/main" val="14920177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2" descr="St. Kitts and Nevis: Your Guide to an Unforgettable Island Adventure | by  BT at Lone Star Glitz Travel | Medium">
            <a:extLst>
              <a:ext uri="{FF2B5EF4-FFF2-40B4-BE49-F238E27FC236}">
                <a16:creationId xmlns:a16="http://schemas.microsoft.com/office/drawing/2014/main" id="{3EE10DA0-F1C7-22A0-671A-882FA1C68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8" t="17594" r="148" b="13149"/>
          <a:stretch>
            <a:fillRect/>
          </a:stretch>
        </p:blipFill>
        <p:spPr bwMode="auto">
          <a:xfrm>
            <a:off x="-1" y="0"/>
            <a:ext cx="12192001" cy="4749800"/>
          </a:xfrm>
          <a:prstGeom prst="rect">
            <a:avLst/>
          </a:pr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DB71DF9-2435-F20A-F878-902D9E0E0BF2}"/>
              </a:ext>
            </a:extLst>
          </p:cNvPr>
          <p:cNvSpPr>
            <a:spLocks noGrp="1"/>
          </p:cNvSpPr>
          <p:nvPr>
            <p:ph idx="1"/>
          </p:nvPr>
        </p:nvSpPr>
        <p:spPr>
          <a:xfrm>
            <a:off x="533399" y="3848099"/>
            <a:ext cx="11125200" cy="2570163"/>
          </a:xfrm>
        </p:spPr>
        <p:txBody>
          <a:bodyPr anchor="b">
            <a:noAutofit/>
          </a:bodyPr>
          <a:lstStyle/>
          <a:p>
            <a:pPr marL="0" indent="0" rtl="0">
              <a:buNone/>
            </a:pPr>
            <a:r>
              <a:rPr lang="it" sz="2000" b="0" i="0" u="none" strike="noStrike">
                <a:solidFill>
                  <a:srgbClr val="FFFFFF"/>
                </a:solidFill>
                <a:latin typeface="Aptos Display"/>
              </a:rPr>
              <a:t>Basseterre, la capitale di Saint Kitts, è una vivace città portuale con un mix di architettura georgiana e vivace cultura caraibica. Il mercato centrale e l'Independence Square sono luoghi popolari sia per i turisti che per i locali. Nevis, la più piccola delle due isole, è rinomata per la sua tranquillità e importanza storica, essendo il luogo di nascita di Alexander Hamilton.</a:t>
            </a:r>
            <a:endParaRPr lang="pt-BR" sz="2000">
              <a:solidFill>
                <a:schemeClr val="bg1"/>
              </a:solidFill>
            </a:endParaRPr>
          </a:p>
        </p:txBody>
      </p:sp>
    </p:spTree>
    <p:extLst>
      <p:ext uri="{BB962C8B-B14F-4D97-AF65-F5344CB8AC3E}">
        <p14:creationId xmlns:p14="http://schemas.microsoft.com/office/powerpoint/2010/main" val="7926262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9" name="Rectangle 1229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Espaço Reservado para Conteúdo 2">
            <a:extLst>
              <a:ext uri="{FF2B5EF4-FFF2-40B4-BE49-F238E27FC236}">
                <a16:creationId xmlns:a16="http://schemas.microsoft.com/office/drawing/2014/main" id="{1608CED9-462F-D34E-1AE3-9EB231C946C0}"/>
              </a:ext>
            </a:extLst>
          </p:cNvPr>
          <p:cNvSpPr>
            <a:spLocks noGrp="1"/>
          </p:cNvSpPr>
          <p:nvPr>
            <p:ph idx="1"/>
          </p:nvPr>
        </p:nvSpPr>
        <p:spPr>
          <a:xfrm>
            <a:off x="838200" y="1244600"/>
            <a:ext cx="5511800" cy="4932363"/>
          </a:xfrm>
        </p:spPr>
        <p:txBody>
          <a:bodyPr anchor="b">
            <a:noAutofit/>
          </a:bodyPr>
          <a:lstStyle/>
          <a:p>
            <a:pPr marL="0" indent="0" rtl="0">
              <a:buNone/>
            </a:pPr>
            <a:r>
              <a:rPr lang="it" sz="2000" b="0" i="0" u="none" strike="noStrike">
                <a:latin typeface="Aptos Display"/>
              </a:rPr>
              <a:t>L'economia di Saint Kitts e Nevis dipende fortemente dal turismo, sostenuta dal clima attraente delle isole, la loro bellezza paesaggistica e una varietà di attività come snorkeling, immersioni subacquee ed escursionismo. La nazione beneficia anche del suo programma di cittadinanza economica, che offre la cittadinanza agli investitori stranieri in cambio di contributi sostanziali allo sviluppo del paese.</a:t>
            </a:r>
          </a:p>
          <a:p>
            <a:pPr marL="0" indent="0" rtl="0">
              <a:buNone/>
            </a:pPr>
            <a:r>
              <a:rPr lang="it" sz="2000" b="0" i="0" u="none" strike="noStrike">
                <a:latin typeface="Aptos Display"/>
              </a:rPr>
              <a:t>L'agricoltura, sebbene meno dominante rispetto al passato, gioca ancora un ruolo, con un focus sulla canna da zucchero, frutta e verdura. Il governo continua a diversificare l'economia, con l'obiettivo di attrarre investimenti nelle energie rinnovabili e nello sviluppo sostenibile. </a:t>
            </a:r>
          </a:p>
          <a:p>
            <a:pPr marL="0" indent="0" rtl="0">
              <a:buNone/>
            </a:pPr>
            <a:r>
              <a:rPr lang="it" sz="2000" b="0" i="0" u="none" strike="noStrike">
                <a:latin typeface="Aptos Display"/>
              </a:rPr>
              <a:t>Con la sua combinazione unica di fascino naturale, profondità storica e opportunità economiche, Saint Kitts e Nevis rimane una destinazione affascinante per turisti e investitori.</a:t>
            </a:r>
            <a:endParaRPr lang="pt-BR" sz="2000"/>
          </a:p>
        </p:txBody>
      </p:sp>
      <p:pic>
        <p:nvPicPr>
          <p:cNvPr id="12294" name="Picture 6" descr="Basseterre, Saint Kitts and Nevis: Capital at Sea Level of the Caribbean">
            <a:extLst>
              <a:ext uri="{FF2B5EF4-FFF2-40B4-BE49-F238E27FC236}">
                <a16:creationId xmlns:a16="http://schemas.microsoft.com/office/drawing/2014/main" id="{C739A198-72B9-2734-E47F-8D8F1345B0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577" t="-2" r="28386"/>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75168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68557F4-89B0-8585-A48A-43CB21841278}"/>
              </a:ext>
            </a:extLst>
          </p:cNvPr>
          <p:cNvSpPr>
            <a:spLocks noGrp="1"/>
          </p:cNvSpPr>
          <p:nvPr>
            <p:ph type="title"/>
          </p:nvPr>
        </p:nvSpPr>
        <p:spPr>
          <a:xfrm>
            <a:off x="838201" y="365125"/>
            <a:ext cx="5251316" cy="1807305"/>
          </a:xfrm>
        </p:spPr>
        <p:txBody>
          <a:bodyPr>
            <a:noAutofit/>
          </a:bodyPr>
          <a:lstStyle/>
          <a:p>
            <a:pPr rtl="0"/>
            <a:r>
              <a:rPr lang="it" sz="4400" b="0" i="0" u="none" strike="noStrike">
                <a:solidFill>
                  <a:srgbClr val="FFFFFF"/>
                </a:solidFill>
                <a:latin typeface="Aptos ExtraBold"/>
              </a:rPr>
              <a:t>San Marino</a:t>
            </a:r>
          </a:p>
        </p:txBody>
      </p:sp>
      <p:sp>
        <p:nvSpPr>
          <p:cNvPr id="3" name="Espaço Reservado para Conteúdo 2">
            <a:extLst>
              <a:ext uri="{FF2B5EF4-FFF2-40B4-BE49-F238E27FC236}">
                <a16:creationId xmlns:a16="http://schemas.microsoft.com/office/drawing/2014/main" id="{585E3538-FB24-3791-4560-3A00F66AB734}"/>
              </a:ext>
            </a:extLst>
          </p:cNvPr>
          <p:cNvSpPr>
            <a:spLocks noGrp="1"/>
          </p:cNvSpPr>
          <p:nvPr>
            <p:ph idx="1"/>
          </p:nvPr>
        </p:nvSpPr>
        <p:spPr>
          <a:xfrm>
            <a:off x="838200" y="2333297"/>
            <a:ext cx="4619621" cy="3843666"/>
          </a:xfrm>
        </p:spPr>
        <p:txBody>
          <a:bodyPr anchor="b">
            <a:noAutofit/>
          </a:bodyPr>
          <a:lstStyle/>
          <a:p>
            <a:pPr marL="0" indent="0" rtl="0">
              <a:buNone/>
            </a:pPr>
            <a:r>
              <a:rPr lang="it" sz="1900" b="0" i="0" u="none" strike="noStrike">
                <a:solidFill>
                  <a:srgbClr val="FFFFFF"/>
                </a:solidFill>
                <a:latin typeface="Aptos Display"/>
              </a:rPr>
              <a:t>Rivendicata come la repubblica più antica del mondo, San Marino è completamente circondata dall'Italia. È rinomata per la sua architettura storica e la sua fiorente industria turistica. </a:t>
            </a:r>
          </a:p>
          <a:p>
            <a:pPr marL="0" indent="0" rtl="0">
              <a:buNone/>
            </a:pPr>
            <a:r>
              <a:rPr lang="it" sz="1900" b="0" i="0" u="none" strike="noStrike">
                <a:solidFill>
                  <a:srgbClr val="FFFFFF"/>
                </a:solidFill>
                <a:latin typeface="Aptos Display"/>
              </a:rPr>
              <a:t>Questa minuscola enclave, che copre poco più di 61 chilometri quadrati, è situata sulla cima del Monte Titano e offre viste mozzafiato sulla campagna italiana circostante. </a:t>
            </a:r>
          </a:p>
          <a:p>
            <a:pPr marL="0" indent="0" rtl="0">
              <a:buNone/>
            </a:pPr>
            <a:r>
              <a:rPr lang="it" sz="1900" b="0" i="0" u="none" strike="noStrike">
                <a:solidFill>
                  <a:srgbClr val="FFFFFF"/>
                </a:solidFill>
                <a:latin typeface="Aptos Display"/>
              </a:rPr>
              <a:t>La ricca storia di San Marino risale al 301 d.C., quando fu fondata da un tagliapietre di nome Marino. Oggi, è un testimone di secoli di indipendenza e tradizione.</a:t>
            </a:r>
            <a:endParaRPr lang="pt-BR" sz="1900">
              <a:solidFill>
                <a:schemeClr val="bg1"/>
              </a:solidFill>
            </a:endParaRPr>
          </a:p>
        </p:txBody>
      </p:sp>
      <p:pic>
        <p:nvPicPr>
          <p:cNvPr id="6" name="Imagem 5" descr="Uma imagem contendo Logotipo&#10;&#10;Descrição gerada automaticamente">
            <a:extLst>
              <a:ext uri="{FF2B5EF4-FFF2-40B4-BE49-F238E27FC236}">
                <a16:creationId xmlns:a16="http://schemas.microsoft.com/office/drawing/2014/main" id="{B0A1A1EB-1632-43C5-9657-D5805E3795D9}"/>
              </a:ext>
            </a:extLst>
          </p:cNvPr>
          <p:cNvPicPr>
            <a:picLocks noChangeAspect="1"/>
          </p:cNvPicPr>
          <p:nvPr/>
        </p:nvPicPr>
        <p:blipFill>
          <a:blip r:embed="rId2">
            <a:extLst>
              <a:ext uri="{28A0092B-C50C-407E-A947-70E740481C1C}">
                <a14:useLocalDpi xmlns:a14="http://schemas.microsoft.com/office/drawing/2010/main" val="0"/>
              </a:ext>
            </a:extLst>
          </a:blip>
          <a:srcRect l="14086" r="20704"/>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9733868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5" name="Picture 4" descr="Illuminated San Francisco City Hall">
            <a:extLst>
              <a:ext uri="{FF2B5EF4-FFF2-40B4-BE49-F238E27FC236}">
                <a16:creationId xmlns:a16="http://schemas.microsoft.com/office/drawing/2014/main" id="{938902F5-3CF9-43A0-3511-9296BADEE3A3}"/>
              </a:ext>
            </a:extLst>
          </p:cNvPr>
          <p:cNvPicPr>
            <a:picLocks noChangeAspect="1"/>
          </p:cNvPicPr>
          <p:nvPr/>
        </p:nvPicPr>
        <p:blipFill>
          <a:blip r:embed="rId2"/>
          <a:srcRect l="19944" t="6298" r="21049" b="6298"/>
          <a:stretch>
            <a:fillRect/>
          </a:stretch>
        </p:blipFill>
        <p:spPr>
          <a:xfrm>
            <a:off x="1" y="10"/>
            <a:ext cx="6936390" cy="6857990"/>
          </a:xfrm>
          <a:prstGeom prst="rect">
            <a:avLst/>
          </a:prstGeom>
        </p:spPr>
      </p:pic>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7531610" y="952500"/>
            <a:ext cx="3822189" cy="5224463"/>
          </a:xfrm>
        </p:spPr>
        <p:txBody>
          <a:bodyPr anchor="b">
            <a:noAutofit/>
          </a:bodyPr>
          <a:lstStyle/>
          <a:p>
            <a:pPr marL="0" indent="0" rtl="0">
              <a:buNone/>
            </a:pPr>
            <a:r>
              <a:rPr lang="it" sz="2000" b="0" i="0" u="none" strike="noStrike">
                <a:latin typeface="Aptos Display"/>
              </a:rPr>
              <a:t>La capitale, anch'essa chiamata San Marino, è un sito del patrimonio mondiale dell'UNESCO, celebrato per il suo centro storico medievale fortificato e le sue strette strade acciottolate. </a:t>
            </a:r>
          </a:p>
          <a:p>
            <a:pPr marL="0" indent="0" rtl="0">
              <a:buNone/>
            </a:pPr>
            <a:r>
              <a:rPr lang="it" sz="2000" b="0" i="0" u="none" strike="noStrike">
                <a:latin typeface="Aptos Display"/>
              </a:rPr>
              <a:t>I punti di riferimento notevoli includono le Tre Torri di San Marino, ognuna situata su una vetta del Monte Titano, e la Basilica di San Marino, che ospita le reliquie del santo patrono del paese. </a:t>
            </a:r>
          </a:p>
          <a:p>
            <a:pPr marL="0" indent="0" rtl="0">
              <a:buNone/>
            </a:pPr>
            <a:r>
              <a:rPr lang="it" sz="2000" b="0" i="0" u="none" strike="noStrike">
                <a:latin typeface="Aptos Display"/>
              </a:rPr>
              <a:t>Il Palazzo Pubblico, o Palazzo Pubblico, funge da municipio e sede del governo, riflettendo l'antico patrimonio politico della repubblica.</a:t>
            </a:r>
            <a:endParaRPr lang="pt-BR" sz="2000"/>
          </a:p>
        </p:txBody>
      </p:sp>
    </p:spTree>
    <p:extLst>
      <p:ext uri="{BB962C8B-B14F-4D97-AF65-F5344CB8AC3E}">
        <p14:creationId xmlns:p14="http://schemas.microsoft.com/office/powerpoint/2010/main" val="33264842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70202F11-5D64-3944-2904-CB34A9D590CC}"/>
              </a:ext>
            </a:extLst>
          </p:cNvPr>
          <p:cNvSpPr>
            <a:spLocks noGrp="1"/>
          </p:cNvSpPr>
          <p:nvPr>
            <p:ph idx="1"/>
          </p:nvPr>
        </p:nvSpPr>
        <p:spPr>
          <a:xfrm>
            <a:off x="533400" y="3657599"/>
            <a:ext cx="11220450" cy="2747963"/>
          </a:xfrm>
        </p:spPr>
        <p:txBody>
          <a:bodyPr anchor="b">
            <a:noAutofit/>
          </a:bodyPr>
          <a:lstStyle/>
          <a:p>
            <a:pPr marL="0" indent="0" rtl="0">
              <a:buNone/>
            </a:pPr>
            <a:r>
              <a:rPr lang="it" sz="2000" b="0" i="0" u="none" strike="noStrike">
                <a:latin typeface="Aptos Display"/>
              </a:rPr>
              <a:t>Il turismo è un motore economico chiave, attirando visitatori con i suoi siti storici, musei e negozi duty-free. Il festival medievale annuale e i tornei di balestra sono attrazioni principali, offrendo uno sguardo nel ricco passato del paese. </a:t>
            </a:r>
          </a:p>
          <a:p>
            <a:pPr marL="0" indent="0" rtl="0">
              <a:buNone/>
            </a:pPr>
            <a:r>
              <a:rPr lang="it" sz="2000" b="0" i="0" u="none" strike="noStrike">
                <a:latin typeface="Aptos Display"/>
              </a:rPr>
              <a:t>San Marino beneficia anche di un'economia stabile, bassa disoccupazione e un alto tenore di vita, rendendola una combinazione unica di fascino storico e prosperità moderna.</a:t>
            </a:r>
            <a:endParaRPr lang="pt-BR" sz="2000"/>
          </a:p>
        </p:txBody>
      </p:sp>
      <p:pic>
        <p:nvPicPr>
          <p:cNvPr id="7170" name="Picture 2" descr="The Medieval Days Festival in San Marino - The World's Oldest Republic">
            <a:extLst>
              <a:ext uri="{FF2B5EF4-FFF2-40B4-BE49-F238E27FC236}">
                <a16:creationId xmlns:a16="http://schemas.microsoft.com/office/drawing/2014/main" id="{29F7C435-6B93-E68B-D9E8-19A15D35B1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189" b="25138"/>
          <a:stretch>
            <a:fillRect/>
          </a:stretch>
        </p:blipFill>
        <p:spPr bwMode="auto">
          <a:xfrm>
            <a:off x="0" y="0"/>
            <a:ext cx="12192000" cy="436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0170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83169C8F-D181-FF6B-DBCC-9AF4504D1041}"/>
              </a:ext>
            </a:extLst>
          </p:cNvPr>
          <p:cNvSpPr>
            <a:spLocks noGrp="1"/>
          </p:cNvSpPr>
          <p:nvPr>
            <p:ph type="title"/>
          </p:nvPr>
        </p:nvSpPr>
        <p:spPr>
          <a:xfrm>
            <a:off x="838201" y="365125"/>
            <a:ext cx="5251316" cy="1807305"/>
          </a:xfrm>
        </p:spPr>
        <p:txBody>
          <a:bodyPr>
            <a:noAutofit/>
          </a:bodyPr>
          <a:lstStyle/>
          <a:p>
            <a:pPr rtl="0"/>
            <a:r>
              <a:rPr lang="it" sz="4400" b="0" i="0" u="none" strike="noStrike">
                <a:solidFill>
                  <a:srgbClr val="E8E8E8"/>
                </a:solidFill>
                <a:latin typeface="Aptos ExtraBold"/>
              </a:rPr>
              <a:t>Monaco</a:t>
            </a:r>
          </a:p>
        </p:txBody>
      </p:sp>
      <p:sp>
        <p:nvSpPr>
          <p:cNvPr id="3" name="Espaço Reservado para Conteúdo 2">
            <a:extLst>
              <a:ext uri="{FF2B5EF4-FFF2-40B4-BE49-F238E27FC236}">
                <a16:creationId xmlns:a16="http://schemas.microsoft.com/office/drawing/2014/main" id="{4CB559A3-5F1B-E425-C750-D5C0F533F440}"/>
              </a:ext>
            </a:extLst>
          </p:cNvPr>
          <p:cNvSpPr>
            <a:spLocks noGrp="1"/>
          </p:cNvSpPr>
          <p:nvPr>
            <p:ph idx="1"/>
          </p:nvPr>
        </p:nvSpPr>
        <p:spPr>
          <a:xfrm>
            <a:off x="838200" y="2333297"/>
            <a:ext cx="4619621" cy="3843666"/>
          </a:xfrm>
        </p:spPr>
        <p:txBody>
          <a:bodyPr anchor="b">
            <a:noAutofit/>
          </a:bodyPr>
          <a:lstStyle/>
          <a:p>
            <a:pPr marL="0" indent="0" rtl="0">
              <a:buNone/>
            </a:pPr>
            <a:r>
              <a:rPr lang="it" sz="2000" b="0" i="0" u="none" strike="noStrike" dirty="0">
                <a:solidFill>
                  <a:srgbClr val="E8E8E8"/>
                </a:solidFill>
                <a:latin typeface="Aptos Display"/>
              </a:rPr>
              <a:t>Conosciuto per la sua ricchezza e come destinazione turistica di lusso, Monaco è situato sulla Costa Azzurra nell'Europa occidentale. Ha una superficie molto piccola ma una popolazione densa, rafforzata dal suo status di paradiso fiscale. </a:t>
            </a:r>
          </a:p>
          <a:p>
            <a:pPr marL="0" indent="0" rtl="0">
              <a:buNone/>
            </a:pPr>
            <a:r>
              <a:rPr lang="it" sz="2000" b="0" i="0" u="none" strike="noStrike" dirty="0">
                <a:solidFill>
                  <a:srgbClr val="E8E8E8"/>
                </a:solidFill>
                <a:latin typeface="Aptos Display"/>
              </a:rPr>
              <a:t>Questo microstato indipendente copre solo circa 2 chilometri quadrati, rendendolo il secondo paese più piccolo del mondo, ma è l'epitome del glamour e dell'opulenza</a:t>
            </a:r>
            <a:r>
              <a:rPr lang="it" sz="2000" b="0" i="0" u="none" strike="noStrike">
                <a:solidFill>
                  <a:srgbClr val="E8E8E8"/>
                </a:solidFill>
                <a:latin typeface="Aptos Display"/>
              </a:rPr>
              <a:t>. </a:t>
            </a:r>
            <a:endParaRPr lang="it" sz="2000" b="0" i="0" u="none" strike="noStrike" dirty="0">
              <a:solidFill>
                <a:srgbClr val="E8E8E8"/>
              </a:solidFill>
              <a:latin typeface="Aptos Display"/>
            </a:endParaRPr>
          </a:p>
        </p:txBody>
      </p:sp>
      <p:pic>
        <p:nvPicPr>
          <p:cNvPr id="5" name="Imagem 4" descr="Forma, Retângulo&#10;&#10;Descrição gerada automaticamente">
            <a:extLst>
              <a:ext uri="{FF2B5EF4-FFF2-40B4-BE49-F238E27FC236}">
                <a16:creationId xmlns:a16="http://schemas.microsoft.com/office/drawing/2014/main" id="{5BB71768-AED1-D5BE-1773-EB2B996ED39E}"/>
              </a:ext>
            </a:extLst>
          </p:cNvPr>
          <p:cNvPicPr>
            <a:picLocks noChangeAspect="1"/>
          </p:cNvPicPr>
          <p:nvPr/>
        </p:nvPicPr>
        <p:blipFill>
          <a:blip r:embed="rId2">
            <a:extLst>
              <a:ext uri="{28A0092B-C50C-407E-A947-70E740481C1C}">
                <a14:useLocalDpi xmlns:a14="http://schemas.microsoft.com/office/drawing/2010/main" val="0"/>
              </a:ext>
            </a:extLst>
          </a:blip>
          <a:srcRect l="15097" r="15346"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67182550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9218" name="Picture 2" descr="Monaco's Racing Legacy: A Brief History of the Iconic F1 Race - MatraX  Lubricants">
            <a:extLst>
              <a:ext uri="{FF2B5EF4-FFF2-40B4-BE49-F238E27FC236}">
                <a16:creationId xmlns:a16="http://schemas.microsoft.com/office/drawing/2014/main" id="{E12CB9CE-E31A-BA1A-B57C-3C8C359764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847" r="10966"/>
          <a:stretch>
            <a:fillRect/>
          </a:stretch>
        </p:blipFill>
        <p:spPr bwMode="auto">
          <a:xfrm>
            <a:off x="20" y="10"/>
            <a:ext cx="6972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2E05FC4F-8799-F5B6-1DFC-DB93674D1950}"/>
              </a:ext>
            </a:extLst>
          </p:cNvPr>
          <p:cNvSpPr>
            <a:spLocks noGrp="1"/>
          </p:cNvSpPr>
          <p:nvPr>
            <p:ph idx="1"/>
          </p:nvPr>
        </p:nvSpPr>
        <p:spPr>
          <a:xfrm>
            <a:off x="7188200" y="635000"/>
            <a:ext cx="4165598" cy="5541963"/>
          </a:xfrm>
        </p:spPr>
        <p:txBody>
          <a:bodyPr anchor="b">
            <a:noAutofit/>
          </a:bodyPr>
          <a:lstStyle/>
          <a:p>
            <a:pPr marL="0" indent="0" rtl="0">
              <a:buNone/>
            </a:pPr>
            <a:r>
              <a:rPr lang="it" sz="2000" b="0" i="0" u="none" strike="noStrike">
                <a:latin typeface="Aptos Display"/>
              </a:rPr>
              <a:t>Monaco è famoso per i suoi eventi grandiosi come il Gran Premio di Monaco, una delle corse automobilistiche più prestigiose del mondo, e il Rally di Monte Carlo.</a:t>
            </a:r>
          </a:p>
          <a:p>
            <a:pPr marL="0" indent="0" rtl="0">
              <a:buNone/>
            </a:pPr>
            <a:r>
              <a:rPr lang="it" sz="2000" b="0" i="0" u="none" strike="noStrike">
                <a:latin typeface="Aptos Display"/>
              </a:rPr>
              <a:t>L'economia di Monaco prospera non solo grazie al turismo, ma anche ai servizi bancari e immobiliari. Il principato offre un regime senza imposta sul reddito, che attira i ricchi da tutto il mondo, contribuendo a un alto tenore di vita e a un mercato immobiliare fiorente. La sua costa mediterranea, il clima mite e l'ambiente sicuro sono ulteriori attrattive.</a:t>
            </a:r>
            <a:endParaRPr lang="pt-BR" sz="2000"/>
          </a:p>
        </p:txBody>
      </p:sp>
    </p:spTree>
    <p:extLst>
      <p:ext uri="{BB962C8B-B14F-4D97-AF65-F5344CB8AC3E}">
        <p14:creationId xmlns:p14="http://schemas.microsoft.com/office/powerpoint/2010/main" val="337210346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28A95D2-62DD-5F12-64C8-56B6FD13DDF4}"/>
              </a:ext>
            </a:extLst>
          </p:cNvPr>
          <p:cNvSpPr>
            <a:spLocks noGrp="1"/>
          </p:cNvSpPr>
          <p:nvPr>
            <p:ph idx="1"/>
          </p:nvPr>
        </p:nvSpPr>
        <p:spPr>
          <a:xfrm>
            <a:off x="838200" y="1889125"/>
            <a:ext cx="10515600" cy="4351338"/>
          </a:xfrm>
        </p:spPr>
        <p:txBody>
          <a:bodyPr anchor="b">
            <a:noAutofit/>
          </a:bodyPr>
          <a:lstStyle/>
          <a:p>
            <a:pPr marL="0" indent="0" rtl="0">
              <a:buNone/>
            </a:pPr>
            <a:r>
              <a:rPr lang="it" sz="2000" b="0" i="0" u="none" strike="noStrike">
                <a:solidFill>
                  <a:srgbClr val="FFFFFF"/>
                </a:solidFill>
                <a:latin typeface="Aptos Display"/>
              </a:rPr>
              <a:t>L'offerta culturale a Monaco è abbondante, con musei, opera, balletto e un concorso annuale di fuochi d'artificio. Il Casinò di Monte-Carlo, una meraviglia architettonica, aggiunge al suo fascino, attirando visitatori che desiderano indulgere in giochi d'azzardo di classe mondiale. </a:t>
            </a:r>
          </a:p>
          <a:p>
            <a:pPr marL="0" indent="0" rtl="0">
              <a:buNone/>
            </a:pPr>
            <a:r>
              <a:rPr lang="it" sz="2000" b="0" i="0" u="none" strike="noStrike">
                <a:solidFill>
                  <a:srgbClr val="FFFFFF"/>
                </a:solidFill>
                <a:latin typeface="Aptos Display"/>
              </a:rPr>
              <a:t>Nonostante le sue dimensioni ridotte, l'influenza e il fascino di Monaco come destinazione di lusso sono ineguagliati a livello mondiale, rendendolo un luogo unico e affascinante da visitare o in cui risiedere.</a:t>
            </a:r>
            <a:endParaRPr lang="pt-BR" sz="2000">
              <a:solidFill>
                <a:schemeClr val="bg1"/>
              </a:solidFill>
            </a:endParaRPr>
          </a:p>
        </p:txBody>
      </p:sp>
      <p:pic>
        <p:nvPicPr>
          <p:cNvPr id="10242" name="Picture 2" descr="THE TOP 15 Things To Do in Monaco | Attractions &amp; Activities">
            <a:extLst>
              <a:ext uri="{FF2B5EF4-FFF2-40B4-BE49-F238E27FC236}">
                <a16:creationId xmlns:a16="http://schemas.microsoft.com/office/drawing/2014/main" id="{55B7C10B-DC5D-E694-644D-BB66B0064FE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139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2050" name="Picture 2" descr="Screen Airport Images | Free Photos, PNG Stickers, Wallpapers &amp; Backgrounds  - rawpixel">
            <a:extLst>
              <a:ext uri="{FF2B5EF4-FFF2-40B4-BE49-F238E27FC236}">
                <a16:creationId xmlns:a16="http://schemas.microsoft.com/office/drawing/2014/main" id="{3ACC05B9-56F6-8C11-96C5-995D7B6B8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407" t="7849" r="13195"/>
          <a:stretch>
            <a:fillRect/>
          </a:stretch>
        </p:blipFill>
        <p:spPr bwMode="auto">
          <a:xfrm>
            <a:off x="20" y="10"/>
            <a:ext cx="68452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Espaço Reservado para Conteúdo 3">
            <a:extLst>
              <a:ext uri="{FF2B5EF4-FFF2-40B4-BE49-F238E27FC236}">
                <a16:creationId xmlns:a16="http://schemas.microsoft.com/office/drawing/2014/main" id="{138A4AEE-E321-5D69-CD78-EA0DD9DC6477}"/>
              </a:ext>
            </a:extLst>
          </p:cNvPr>
          <p:cNvSpPr>
            <a:spLocks noGrp="1"/>
          </p:cNvSpPr>
          <p:nvPr>
            <p:ph idx="1"/>
          </p:nvPr>
        </p:nvSpPr>
        <p:spPr>
          <a:xfrm>
            <a:off x="7313676" y="800100"/>
            <a:ext cx="4406900" cy="5503863"/>
          </a:xfrm>
        </p:spPr>
        <p:txBody>
          <a:bodyPr anchor="b">
            <a:noAutofit/>
          </a:bodyPr>
          <a:lstStyle/>
          <a:p>
            <a:pPr marL="0" indent="0" rtl="0">
              <a:buNone/>
            </a:pPr>
            <a:r>
              <a:rPr lang="it" sz="2000" b="0" i="0" u="none" strike="noStrike">
                <a:solidFill>
                  <a:srgbClr val="FFFFFF"/>
                </a:solidFill>
                <a:latin typeface="Aptos Display"/>
              </a:rPr>
              <a:t>I microstati sono piccoli paesi sovrani. Spesso hanno una superficie e una popolazione limitate. </a:t>
            </a:r>
          </a:p>
          <a:p>
            <a:pPr marL="0" indent="0" rtl="0">
              <a:buNone/>
            </a:pPr>
            <a:r>
              <a:rPr lang="it" sz="2000" b="0" i="0" u="none" strike="noStrike">
                <a:solidFill>
                  <a:srgbClr val="FFFFFF"/>
                </a:solidFill>
                <a:latin typeface="Aptos Display"/>
              </a:rPr>
              <a:t>Nonostante le loro dimensioni, svolgono ruoli unici a livello globale. I microstati possono avere economie vibranti, culture ricche e una significativa influenza politica. Affrontano sfide e opportunità uniche. </a:t>
            </a:r>
          </a:p>
          <a:p>
            <a:pPr marL="0" indent="0" rtl="0">
              <a:buNone/>
            </a:pPr>
            <a:r>
              <a:rPr lang="it" sz="2000" b="0" i="0" u="none" strike="noStrike">
                <a:solidFill>
                  <a:srgbClr val="FFFFFF"/>
                </a:solidFill>
                <a:latin typeface="Aptos Display"/>
              </a:rPr>
              <a:t>In questa presentazione, esploreremo il mondo affascinante dei microstati, le loro caratteristiche e il loro impatto sulla scena globale. Immergiamoci e scopriamo gli aspetti intriganti di queste nazioni piccole ma potenti.</a:t>
            </a:r>
            <a:endParaRPr lang="pt-BR" sz="2000">
              <a:solidFill>
                <a:schemeClr val="bg1"/>
              </a:solidFill>
            </a:endParaRPr>
          </a:p>
        </p:txBody>
      </p:sp>
    </p:spTree>
    <p:extLst>
      <p:ext uri="{BB962C8B-B14F-4D97-AF65-F5344CB8AC3E}">
        <p14:creationId xmlns:p14="http://schemas.microsoft.com/office/powerpoint/2010/main" val="8998876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 name="Título 4">
            <a:extLst>
              <a:ext uri="{FF2B5EF4-FFF2-40B4-BE49-F238E27FC236}">
                <a16:creationId xmlns:a16="http://schemas.microsoft.com/office/drawing/2014/main" id="{572F0048-1F3D-5FA4-2FA6-C590EFA9137F}"/>
              </a:ext>
            </a:extLst>
          </p:cNvPr>
          <p:cNvSpPr>
            <a:spLocks noGrp="1"/>
          </p:cNvSpPr>
          <p:nvPr>
            <p:ph type="title"/>
          </p:nvPr>
        </p:nvSpPr>
        <p:spPr>
          <a:xfrm>
            <a:off x="838201" y="365125"/>
            <a:ext cx="5251316" cy="1807305"/>
          </a:xfrm>
        </p:spPr>
        <p:txBody>
          <a:bodyPr>
            <a:noAutofit/>
          </a:bodyPr>
          <a:lstStyle/>
          <a:p>
            <a:pPr rtl="0"/>
            <a:r>
              <a:rPr lang="it" sz="4400" b="0" i="0" u="none" strike="noStrike">
                <a:latin typeface="Aptos ExtraBold"/>
              </a:rPr>
              <a:t>Andorra</a:t>
            </a:r>
          </a:p>
        </p:txBody>
      </p:sp>
      <p:sp>
        <p:nvSpPr>
          <p:cNvPr id="6" name="Espaço Reservado para Conteúdo 5">
            <a:extLst>
              <a:ext uri="{FF2B5EF4-FFF2-40B4-BE49-F238E27FC236}">
                <a16:creationId xmlns:a16="http://schemas.microsoft.com/office/drawing/2014/main" id="{3817DA97-C3FC-AAAD-0E26-39686AA18EA9}"/>
              </a:ext>
            </a:extLst>
          </p:cNvPr>
          <p:cNvSpPr>
            <a:spLocks noGrp="1"/>
          </p:cNvSpPr>
          <p:nvPr>
            <p:ph idx="1"/>
          </p:nvPr>
        </p:nvSpPr>
        <p:spPr>
          <a:xfrm>
            <a:off x="838200" y="2333297"/>
            <a:ext cx="4619621" cy="3843666"/>
          </a:xfrm>
        </p:spPr>
        <p:txBody>
          <a:bodyPr anchor="b">
            <a:noAutofit/>
          </a:bodyPr>
          <a:lstStyle/>
          <a:p>
            <a:pPr marL="0" indent="0" rtl="0">
              <a:buNone/>
            </a:pPr>
            <a:r>
              <a:rPr lang="it" sz="1700" b="0" i="0" u="none" strike="noStrike" dirty="0">
                <a:latin typeface="Aptos Display"/>
              </a:rPr>
              <a:t>Annidato nei Pirenei tra la Francia e la Spagna, Andorra è un coprincipato governato congiuntamente dal Presidente della Francia e dal Vescovo di Urgell in Spagna. </a:t>
            </a:r>
          </a:p>
          <a:p>
            <a:pPr marL="0" indent="0" rtl="0">
              <a:buNone/>
            </a:pPr>
            <a:r>
              <a:rPr lang="it" sz="1700" b="0" i="0" u="none" strike="noStrike" dirty="0">
                <a:latin typeface="Aptos Display"/>
              </a:rPr>
              <a:t>Il turismo, in particolare per lo sci e il suo status di zona franca, guida l'economia. I paesaggi pittoreschi del paese e il clima di alta montagna lo rendono una destinazione ideale per gli appassionati di sport invernali e gli amanti della natura. </a:t>
            </a:r>
          </a:p>
          <a:p>
            <a:pPr marL="0" indent="0" rtl="0">
              <a:buNone/>
            </a:pPr>
            <a:r>
              <a:rPr lang="it" sz="1700" b="0" i="0" u="none" strike="noStrike" dirty="0">
                <a:latin typeface="Aptos Display"/>
              </a:rPr>
              <a:t>Con una superficie di soli 468 chilometri quadrati, Andorra è il sedicesimo paese più piccolo del mondo per superficie, ma offre una impressionante varietà di panorami montani, antiche chiese e pittoreschi villaggi.</a:t>
            </a:r>
            <a:endParaRPr lang="pt-BR" sz="1700" dirty="0"/>
          </a:p>
        </p:txBody>
      </p:sp>
      <p:pic>
        <p:nvPicPr>
          <p:cNvPr id="14" name="Imagem 13" descr="Uma imagem contendo Logotipo&#10;&#10;Descrição gerada automaticamente">
            <a:extLst>
              <a:ext uri="{FF2B5EF4-FFF2-40B4-BE49-F238E27FC236}">
                <a16:creationId xmlns:a16="http://schemas.microsoft.com/office/drawing/2014/main" id="{0D3A722B-A3CC-43D1-01B8-AA93852EA8A4}"/>
              </a:ext>
            </a:extLst>
          </p:cNvPr>
          <p:cNvPicPr>
            <a:picLocks noChangeAspect="1"/>
          </p:cNvPicPr>
          <p:nvPr/>
        </p:nvPicPr>
        <p:blipFill>
          <a:blip r:embed="rId2">
            <a:extLst>
              <a:ext uri="{28A0092B-C50C-407E-A947-70E740481C1C}">
                <a14:useLocalDpi xmlns:a14="http://schemas.microsoft.com/office/drawing/2010/main" val="0"/>
              </a:ext>
            </a:extLst>
          </a:blip>
          <a:srcRect l="12423" r="18841" b="2"/>
          <a:stretch>
            <a:fillRect/>
          </a:stretch>
        </p:blipFill>
        <p:spPr>
          <a:xfrm>
            <a:off x="5457821" y="10"/>
            <a:ext cx="673417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555840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pic>
        <p:nvPicPr>
          <p:cNvPr id="4098" name="Picture 2" descr="Mapa de Andorra la Vella, Andorra - Dobrar Fronteiras">
            <a:extLst>
              <a:ext uri="{FF2B5EF4-FFF2-40B4-BE49-F238E27FC236}">
                <a16:creationId xmlns:a16="http://schemas.microsoft.com/office/drawing/2014/main" id="{F7C6A00C-C56F-402F-6023-83A4523CFD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821" t="11267" r="38792" b="1"/>
          <a:stretch>
            <a:fillRect/>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Espaço Reservado para Conteúdo 2">
            <a:extLst>
              <a:ext uri="{FF2B5EF4-FFF2-40B4-BE49-F238E27FC236}">
                <a16:creationId xmlns:a16="http://schemas.microsoft.com/office/drawing/2014/main" id="{E592BD99-2FBB-A300-7A81-637E083E9688}"/>
              </a:ext>
            </a:extLst>
          </p:cNvPr>
          <p:cNvSpPr>
            <a:spLocks noGrp="1"/>
          </p:cNvSpPr>
          <p:nvPr>
            <p:ph idx="1"/>
          </p:nvPr>
        </p:nvSpPr>
        <p:spPr>
          <a:xfrm>
            <a:off x="6513788" y="1045029"/>
            <a:ext cx="4840010" cy="5131934"/>
          </a:xfrm>
        </p:spPr>
        <p:txBody>
          <a:bodyPr anchor="b">
            <a:noAutofit/>
          </a:bodyPr>
          <a:lstStyle/>
          <a:p>
            <a:pPr marL="0" indent="0" rtl="0">
              <a:buNone/>
            </a:pPr>
            <a:r>
              <a:rPr lang="it" sz="2000" b="0" i="0" u="none" strike="noStrike">
                <a:latin typeface="Aptos Display"/>
              </a:rPr>
              <a:t>La capitale, Andorra la Vella, è rinomata per la sua vivace scena commerciale grazie all'assenza di imposte sulle vendite, attirando visitatori da tutta Europa interessati a beni di lusso, elettronica e alcol a prezzi più bassi. </a:t>
            </a:r>
          </a:p>
          <a:p>
            <a:pPr marL="0" indent="0" rtl="0">
              <a:buNone/>
            </a:pPr>
            <a:r>
              <a:rPr lang="it" sz="2000" b="0" i="0" u="none" strike="noStrike">
                <a:latin typeface="Aptos Display"/>
              </a:rPr>
              <a:t>Il patrimonio culturale di Andorra è ricco di architettura romanica, visibile in strutture come la Chiesa di Santa Coloma, risalente al IX secolo.</a:t>
            </a:r>
            <a:endParaRPr lang="pt-BR" sz="2000"/>
          </a:p>
        </p:txBody>
      </p:sp>
    </p:spTree>
    <p:extLst>
      <p:ext uri="{BB962C8B-B14F-4D97-AF65-F5344CB8AC3E}">
        <p14:creationId xmlns:p14="http://schemas.microsoft.com/office/powerpoint/2010/main" val="95339419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80" name="Rectangle 617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6182" name="Rectangle 618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a:endParaRPr>
          </a:p>
        </p:txBody>
      </p:sp>
      <p:sp>
        <p:nvSpPr>
          <p:cNvPr id="6184" name="Rectangle 618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prstClr val="white"/>
              </a:solidFill>
              <a:latin typeface="Calibri" panose="020F0502020204030204"/>
            </a:endParaRPr>
          </a:p>
        </p:txBody>
      </p:sp>
      <p:pic>
        <p:nvPicPr>
          <p:cNvPr id="6146" name="Picture 2" descr="Andorra: The Land Of Mountains And Shopping Centers">
            <a:extLst>
              <a:ext uri="{FF2B5EF4-FFF2-40B4-BE49-F238E27FC236}">
                <a16:creationId xmlns:a16="http://schemas.microsoft.com/office/drawing/2014/main" id="{94121FDC-9588-1CB7-C798-76B2F3AA6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05" r="11606" b="1"/>
          <a:stretch>
            <a:fillRect/>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6" name="Retângulo 5">
            <a:extLst>
              <a:ext uri="{FF2B5EF4-FFF2-40B4-BE49-F238E27FC236}">
                <a16:creationId xmlns:a16="http://schemas.microsoft.com/office/drawing/2014/main" id="{C0788691-9B2F-5254-F66D-794DE08681B0}"/>
              </a:ext>
            </a:extLst>
          </p:cNvPr>
          <p:cNvSpPr/>
          <p:nvPr/>
        </p:nvSpPr>
        <p:spPr>
          <a:xfrm>
            <a:off x="0" y="-1"/>
            <a:ext cx="5050971" cy="24819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pt-BR"/>
          </a:p>
        </p:txBody>
      </p:sp>
      <p:sp>
        <p:nvSpPr>
          <p:cNvPr id="5" name="Espaço Reservado para Conteúdo 2">
            <a:extLst>
              <a:ext uri="{FF2B5EF4-FFF2-40B4-BE49-F238E27FC236}">
                <a16:creationId xmlns:a16="http://schemas.microsoft.com/office/drawing/2014/main" id="{45FE5B36-7CF0-1833-C28B-11B53E73E50C}"/>
              </a:ext>
            </a:extLst>
          </p:cNvPr>
          <p:cNvSpPr txBox="1"/>
          <p:nvPr/>
        </p:nvSpPr>
        <p:spPr>
          <a:xfrm>
            <a:off x="411479" y="2688336"/>
            <a:ext cx="4498848" cy="3584448"/>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it" sz="2000" b="0" i="0" u="none" strike="noStrike">
                <a:latin typeface="Aptos Display"/>
              </a:rPr>
              <a:t>Nonostante le sue piccole dimensioni, Andorra mantiene un'infrastruttura ben sviluppata per il turismo, con numerose stazioni sciistiche, sentieri escursionistici e hotel di lusso. </a:t>
            </a:r>
          </a:p>
          <a:p>
            <a:pPr marL="0" indent="0" rtl="0">
              <a:buNone/>
            </a:pPr>
            <a:r>
              <a:rPr lang="it" sz="2000" b="0" i="0" u="none" strike="noStrike">
                <a:latin typeface="Aptos Display"/>
              </a:rPr>
              <a:t>Gli sforzi del governo per diversificare l'economia includono la banca, il commercio al dettaglio e la creazione di una nascente industria tecnologica. </a:t>
            </a:r>
          </a:p>
          <a:p>
            <a:pPr marL="0" indent="0" rtl="0">
              <a:buNone/>
            </a:pPr>
            <a:r>
              <a:rPr lang="it" sz="2000" b="0" i="0" u="none" strike="noStrike">
                <a:latin typeface="Aptos Display"/>
              </a:rPr>
              <a:t>Di conseguenza, Andorra non offre solo bellezze paesaggistiche e attività ricreative, ma anche un settore imprenditoriale in crescita, rendendola una combinazione unica di fascino tradizionale e comodità moderna.</a:t>
            </a:r>
          </a:p>
        </p:txBody>
      </p:sp>
    </p:spTree>
    <p:extLst>
      <p:ext uri="{BB962C8B-B14F-4D97-AF65-F5344CB8AC3E}">
        <p14:creationId xmlns:p14="http://schemas.microsoft.com/office/powerpoint/2010/main" val="23907066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1AE333C3-22A7-29E1-F194-B5F7F6B6CFF6}"/>
              </a:ext>
            </a:extLst>
          </p:cNvPr>
          <p:cNvSpPr>
            <a:spLocks noGrp="1"/>
          </p:cNvSpPr>
          <p:nvPr>
            <p:ph type="title"/>
          </p:nvPr>
        </p:nvSpPr>
        <p:spPr>
          <a:xfrm>
            <a:off x="6513788" y="365125"/>
            <a:ext cx="4840010" cy="1807305"/>
          </a:xfrm>
        </p:spPr>
        <p:txBody>
          <a:bodyPr>
            <a:noAutofit/>
          </a:bodyPr>
          <a:lstStyle/>
          <a:p>
            <a:pPr rtl="0"/>
            <a:r>
              <a:rPr lang="it" sz="4400" b="0" i="0" u="none" strike="noStrike">
                <a:solidFill>
                  <a:srgbClr val="FFFFFF"/>
                </a:solidFill>
                <a:latin typeface="Aptos ExtraBold"/>
              </a:rPr>
              <a:t>Liechtenstein</a:t>
            </a:r>
          </a:p>
        </p:txBody>
      </p:sp>
      <p:pic>
        <p:nvPicPr>
          <p:cNvPr id="5" name="Imagem 4" descr="Forma&#10;&#10;Descrição gerada automaticamente com confiança média">
            <a:extLst>
              <a:ext uri="{FF2B5EF4-FFF2-40B4-BE49-F238E27FC236}">
                <a16:creationId xmlns:a16="http://schemas.microsoft.com/office/drawing/2014/main" id="{9E7D2879-5FD5-67C6-5FD4-ED428F8E31B9}"/>
              </a:ext>
            </a:extLst>
          </p:cNvPr>
          <p:cNvPicPr>
            <a:picLocks noChangeAspect="1"/>
          </p:cNvPicPr>
          <p:nvPr/>
        </p:nvPicPr>
        <p:blipFill>
          <a:blip r:embed="rId2">
            <a:extLst>
              <a:ext uri="{28A0092B-C50C-407E-A947-70E740481C1C}">
                <a14:useLocalDpi xmlns:a14="http://schemas.microsoft.com/office/drawing/2010/main" val="0"/>
              </a:ext>
            </a:extLst>
          </a:blip>
          <a:srcRect l="6222" r="40265"/>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C73032C4-9ECE-1449-47E5-C3A49FC69512}"/>
              </a:ext>
            </a:extLst>
          </p:cNvPr>
          <p:cNvSpPr>
            <a:spLocks noGrp="1"/>
          </p:cNvSpPr>
          <p:nvPr>
            <p:ph idx="1"/>
          </p:nvPr>
        </p:nvSpPr>
        <p:spPr>
          <a:xfrm>
            <a:off x="6513788" y="2333297"/>
            <a:ext cx="4840010" cy="3843666"/>
          </a:xfrm>
        </p:spPr>
        <p:txBody>
          <a:bodyPr anchor="b">
            <a:noAutofit/>
          </a:bodyPr>
          <a:lstStyle/>
          <a:p>
            <a:pPr marL="0" indent="0" rtl="0">
              <a:buNone/>
            </a:pPr>
            <a:r>
              <a:rPr lang="it" sz="2000" b="0" i="0" u="none" strike="noStrike">
                <a:solidFill>
                  <a:srgbClr val="FFFFFF"/>
                </a:solidFill>
                <a:latin typeface="Aptos Display"/>
              </a:rPr>
              <a:t>Situato tra la Svizzera e l'Austria, il Liechtenstein è una monarchia costituzionale con forti legami economici con i suoi vicini. È conosciuto per il suo settore dei servizi finanziari.</a:t>
            </a:r>
          </a:p>
          <a:p>
            <a:pPr marL="0" indent="0" rtl="0">
              <a:buNone/>
            </a:pPr>
            <a:r>
              <a:rPr lang="it" sz="2000" b="0" i="0" u="none" strike="noStrike">
                <a:solidFill>
                  <a:srgbClr val="FFFFFF"/>
                </a:solidFill>
                <a:latin typeface="Aptos Display"/>
              </a:rPr>
              <a:t>Con solo 160 chilometri quadrati, il Liechtenstein è una delle nazioni più piccole ma anche più ricche del mondo, con un alto tenore di vita e un'economia robusta. </a:t>
            </a:r>
          </a:p>
          <a:p>
            <a:pPr marL="0" indent="0" rtl="0">
              <a:buNone/>
            </a:pPr>
            <a:r>
              <a:rPr lang="it" sz="2000" b="0" i="0" u="none" strike="noStrike">
                <a:solidFill>
                  <a:srgbClr val="FFFFFF"/>
                </a:solidFill>
                <a:latin typeface="Aptos Display"/>
              </a:rPr>
              <a:t>Il principato è annidato nelle Alpi, offrendo paesaggi pittoreschi e una combinazione di bellezza naturale e fascino storico.</a:t>
            </a:r>
            <a:endParaRPr lang="pt-BR" sz="2000">
              <a:solidFill>
                <a:schemeClr val="bg1"/>
              </a:solidFill>
            </a:endParaRPr>
          </a:p>
        </p:txBody>
      </p:sp>
    </p:spTree>
    <p:extLst>
      <p:ext uri="{BB962C8B-B14F-4D97-AF65-F5344CB8AC3E}">
        <p14:creationId xmlns:p14="http://schemas.microsoft.com/office/powerpoint/2010/main" val="5190852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21" name="Rectangle 8220">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Espaço Reservado para Conteúdo 2">
            <a:extLst>
              <a:ext uri="{FF2B5EF4-FFF2-40B4-BE49-F238E27FC236}">
                <a16:creationId xmlns:a16="http://schemas.microsoft.com/office/drawing/2014/main" id="{2992BA61-12CF-C837-39BD-B5B666C43F14}"/>
              </a:ext>
            </a:extLst>
          </p:cNvPr>
          <p:cNvSpPr>
            <a:spLocks noGrp="1"/>
          </p:cNvSpPr>
          <p:nvPr>
            <p:ph idx="1"/>
          </p:nvPr>
        </p:nvSpPr>
        <p:spPr>
          <a:xfrm>
            <a:off x="838200" y="1825625"/>
            <a:ext cx="5387502" cy="4351338"/>
          </a:xfrm>
        </p:spPr>
        <p:txBody>
          <a:bodyPr anchor="b">
            <a:noAutofit/>
          </a:bodyPr>
          <a:lstStyle/>
          <a:p>
            <a:pPr marL="0" indent="0" rtl="0">
              <a:buNone/>
            </a:pPr>
            <a:r>
              <a:rPr lang="it" sz="2000" b="0" i="0" u="none" strike="noStrike">
                <a:latin typeface="Aptos Display"/>
              </a:rPr>
              <a:t>Vaduz, la capitale, è il cuore politico e culturale del paese. Il Castello di Vaduz, situato su una collina, funge da residenza per la famiglia principesca ed è un simbolo del patrimonio duraturo della nazione. La città ospita anche il Museo Nazionale del Liechtenstein, il Kunstmuseum Liechtenstein (un museo d'arte) e un vivace centro con negozi e caffè.</a:t>
            </a:r>
          </a:p>
          <a:p>
            <a:pPr marL="0" indent="0" rtl="0">
              <a:buNone/>
            </a:pPr>
            <a:r>
              <a:rPr lang="it" sz="2000" b="0" i="0" u="none" strike="noStrike">
                <a:latin typeface="Aptos Display"/>
              </a:rPr>
              <a:t>L'economia del Liechtenstein prospera grazie ai suoi servizi finanziari, tra cui banche e assicurazioni, che attraggono clienti internazionali grazie a regolamentazioni favorevoli e stabilità politica. Inoltre, il paese ha un settore industriale ben sviluppato che produce strumenti di precisione, prodotti farmaceutici ed elettronica.</a:t>
            </a:r>
            <a:endParaRPr lang="pt-BR" sz="2000"/>
          </a:p>
        </p:txBody>
      </p:sp>
      <p:pic>
        <p:nvPicPr>
          <p:cNvPr id="8194" name="Picture 2" descr="What It Was Like To Walk Across Liechtenstein AFAR | Vaduz Castle  Liechtenstein | sincovaga.com.br">
            <a:extLst>
              <a:ext uri="{FF2B5EF4-FFF2-40B4-BE49-F238E27FC236}">
                <a16:creationId xmlns:a16="http://schemas.microsoft.com/office/drawing/2014/main" id="{AB6896A1-9399-1B13-10A2-CBCA094FC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897" r="30642" b="9553"/>
          <a:stretch>
            <a:fillRect/>
          </a:stretch>
        </p:blipFill>
        <p:spPr bwMode="auto">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
        <p:nvSpPr>
          <p:cNvPr id="8223"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225"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596285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a:extLst>
              <a:ext uri="{FF2B5EF4-FFF2-40B4-BE49-F238E27FC236}">
                <a16:creationId xmlns:a16="http://schemas.microsoft.com/office/drawing/2014/main" id="{66E3EB6B-5D6A-04ED-27A5-3E1EB7E82968}"/>
              </a:ext>
            </a:extLst>
          </p:cNvPr>
          <p:cNvPicPr>
            <a:picLocks noChangeAspect="1"/>
          </p:cNvPicPr>
          <p:nvPr/>
        </p:nvPicPr>
        <p:blipFill>
          <a:blip r:embed="rId2"/>
          <a:srcRect l="19198" r="7096" b="-1"/>
          <a:stretch>
            <a:fillRect/>
          </a:stretch>
        </p:blipFill>
        <p:spPr>
          <a:xfrm>
            <a:off x="-9886" y="10"/>
            <a:ext cx="7572605" cy="6857990"/>
          </a:xfrm>
          <a:prstGeom prst="rect">
            <a:avLst/>
          </a:prstGeom>
        </p:spPr>
      </p:pic>
      <p:cxnSp>
        <p:nvCxnSpPr>
          <p:cNvPr id="12" name="Straight Connector 8">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Espaço Reservado para Conteúdo 2">
            <a:extLst>
              <a:ext uri="{FF2B5EF4-FFF2-40B4-BE49-F238E27FC236}">
                <a16:creationId xmlns:a16="http://schemas.microsoft.com/office/drawing/2014/main" id="{604300D8-E9A6-74DE-681D-CF93E2654981}"/>
              </a:ext>
            </a:extLst>
          </p:cNvPr>
          <p:cNvSpPr>
            <a:spLocks noGrp="1"/>
          </p:cNvSpPr>
          <p:nvPr>
            <p:ph idx="1"/>
          </p:nvPr>
        </p:nvSpPr>
        <p:spPr>
          <a:xfrm>
            <a:off x="8153400" y="2543364"/>
            <a:ext cx="3434180" cy="3599019"/>
          </a:xfrm>
        </p:spPr>
        <p:txBody>
          <a:bodyPr anchor="b">
            <a:noAutofit/>
          </a:bodyPr>
          <a:lstStyle/>
          <a:p>
            <a:pPr marL="0" indent="0" rtl="0">
              <a:buNone/>
            </a:pPr>
            <a:r>
              <a:rPr lang="it" sz="2000" b="0" i="0" u="none" strike="noStrike">
                <a:latin typeface="Aptos Display"/>
              </a:rPr>
              <a:t>Anche il turismo svolge un ruolo vitale, attirando visitatori con i suoi villaggi affascinanti, i sentieri escursionistici e le stazioni sciistiche. Nonostante le sue piccole dimensioni, il Liechtenstein mantiene un alto livello di attività culturale con numerosi festival, concerti ed eventi durante tutto l'anno. </a:t>
            </a:r>
          </a:p>
          <a:p>
            <a:pPr marL="0" indent="0" rtl="0">
              <a:buNone/>
            </a:pPr>
            <a:r>
              <a:rPr lang="it" sz="2000" b="0" i="0" u="none" strike="noStrike">
                <a:latin typeface="Aptos Display"/>
              </a:rPr>
              <a:t>Questa combinazione unica di potenza economica, ricchezza culturale e bellezza naturale rende il Liechtenstein una nazione affascinante e prospera.</a:t>
            </a:r>
            <a:endParaRPr lang="pt-BR" sz="2000"/>
          </a:p>
        </p:txBody>
      </p:sp>
    </p:spTree>
    <p:extLst>
      <p:ext uri="{BB962C8B-B14F-4D97-AF65-F5344CB8AC3E}">
        <p14:creationId xmlns:p14="http://schemas.microsoft.com/office/powerpoint/2010/main" val="393794038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ítulo 1">
            <a:extLst>
              <a:ext uri="{FF2B5EF4-FFF2-40B4-BE49-F238E27FC236}">
                <a16:creationId xmlns:a16="http://schemas.microsoft.com/office/drawing/2014/main" id="{94B753CC-FE31-78CA-1710-52CF51D55EFF}"/>
              </a:ext>
            </a:extLst>
          </p:cNvPr>
          <p:cNvSpPr>
            <a:spLocks noGrp="1"/>
          </p:cNvSpPr>
          <p:nvPr>
            <p:ph type="title"/>
          </p:nvPr>
        </p:nvSpPr>
        <p:spPr>
          <a:xfrm>
            <a:off x="6513788" y="365125"/>
            <a:ext cx="4840010" cy="1807305"/>
          </a:xfrm>
        </p:spPr>
        <p:txBody>
          <a:bodyPr>
            <a:noAutofit/>
          </a:bodyPr>
          <a:lstStyle/>
          <a:p>
            <a:pPr rtl="0"/>
            <a:r>
              <a:rPr lang="it" sz="4400" b="0" i="0" u="none" strike="noStrike">
                <a:latin typeface="Aptos ExtraBold"/>
              </a:rPr>
              <a:t>Saint Kitts e Nevis</a:t>
            </a:r>
          </a:p>
        </p:txBody>
      </p:sp>
      <p:pic>
        <p:nvPicPr>
          <p:cNvPr id="5" name="Imagem 4" descr="Logotipo&#10;&#10;Descrição gerada automaticamente com confiança baixa">
            <a:extLst>
              <a:ext uri="{FF2B5EF4-FFF2-40B4-BE49-F238E27FC236}">
                <a16:creationId xmlns:a16="http://schemas.microsoft.com/office/drawing/2014/main" id="{EBBC2DF6-0C16-72AA-7801-8697F5547A56}"/>
              </a:ext>
            </a:extLst>
          </p:cNvPr>
          <p:cNvPicPr>
            <a:picLocks noChangeAspect="1"/>
          </p:cNvPicPr>
          <p:nvPr/>
        </p:nvPicPr>
        <p:blipFill>
          <a:blip r:embed="rId2">
            <a:extLst>
              <a:ext uri="{28A0092B-C50C-407E-A947-70E740481C1C}">
                <a14:useLocalDpi xmlns:a14="http://schemas.microsoft.com/office/drawing/2010/main" val="0"/>
              </a:ext>
            </a:extLst>
          </a:blip>
          <a:srcRect l="34404" t="-1" r="6062" b="-1"/>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Espaço Reservado para Conteúdo 2">
            <a:extLst>
              <a:ext uri="{FF2B5EF4-FFF2-40B4-BE49-F238E27FC236}">
                <a16:creationId xmlns:a16="http://schemas.microsoft.com/office/drawing/2014/main" id="{7EEA3FAE-1387-1CE5-D3C3-7432451F2A33}"/>
              </a:ext>
            </a:extLst>
          </p:cNvPr>
          <p:cNvSpPr>
            <a:spLocks noGrp="1"/>
          </p:cNvSpPr>
          <p:nvPr>
            <p:ph idx="1"/>
          </p:nvPr>
        </p:nvSpPr>
        <p:spPr>
          <a:xfrm>
            <a:off x="6513788" y="2333297"/>
            <a:ext cx="4840010" cy="3843666"/>
          </a:xfrm>
        </p:spPr>
        <p:txBody>
          <a:bodyPr anchor="b">
            <a:noAutofit/>
          </a:bodyPr>
          <a:lstStyle/>
          <a:p>
            <a:pPr marL="0" indent="0" rtl="0">
              <a:buNone/>
            </a:pPr>
            <a:r>
              <a:rPr lang="it" sz="2000" b="0" i="0" u="none" strike="noStrike">
                <a:latin typeface="Aptos Display"/>
              </a:rPr>
              <a:t>Situata nei Caraibi, questa nazione di due isole è il più piccolo stato sovrano dell'emisfero occidentale sia per superficie che per popolazione. È conosciuta per il turismo e come sede di programmi di cittadinanza economica. </a:t>
            </a:r>
          </a:p>
          <a:p>
            <a:pPr marL="0" indent="0" rtl="0">
              <a:buNone/>
            </a:pPr>
            <a:r>
              <a:rPr lang="it" sz="2000" b="0" i="0" u="none" strike="noStrike">
                <a:latin typeface="Aptos Display"/>
              </a:rPr>
              <a:t>Saint Kitts e Nevis, con i suoi paesaggi lussureggianti e le spiagge incontaminate, offre un paradiso tropicale che attira visitatori da tutto il mondo. La bellezza naturale delle isole è completata da siti storici ricchi, come il Parco Nazionale della Fortezza di Brimstone Hill, un sito patrimonio mondiale dell'UNESCO, e i resti delle piantagioni di zucchero dell'epoca coloniale.</a:t>
            </a:r>
            <a:endParaRPr lang="pt-BR" sz="2000"/>
          </a:p>
        </p:txBody>
      </p:sp>
    </p:spTree>
    <p:extLst>
      <p:ext uri="{BB962C8B-B14F-4D97-AF65-F5344CB8AC3E}">
        <p14:creationId xmlns:p14="http://schemas.microsoft.com/office/powerpoint/2010/main" val="363439877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32"/>
  <p:tag name="AS_OS" val="Unix 5.4.204.113"/>
  <p:tag name="AS_RELEASE_DATE" val="2020.03.14"/>
  <p:tag name="AS_TITLE" val="Aspose.Slides for .NET Standard 2.0"/>
  <p:tag name="AS_VERSION" val="20.3"/>
</p:tagLst>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ersonalizada 1">
      <a:majorFont>
        <a:latin typeface="Aptos ExtraBold"/>
        <a:ea typeface="Arial"/>
        <a:cs typeface="Arial"/>
      </a:majorFont>
      <a:minorFont>
        <a:latin typeface="Aptos Display"/>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183</TotalTime>
  <Words>1439</Words>
  <Application>Microsoft Office PowerPoint</Application>
  <PresentationFormat>Widescreen</PresentationFormat>
  <Paragraphs>44</Paragraphs>
  <Slides>17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17</vt:i4>
      </vt:variant>
    </vt:vector>
  </HeadingPairs>
  <TitlesOfParts>
    <vt:vector size="22" baseType="lpstr">
      <vt:lpstr>Aptos Display</vt:lpstr>
      <vt:lpstr>Aptos ExtraBold</vt:lpstr>
      <vt:lpstr>Arial</vt:lpstr>
      <vt:lpstr>Calibri</vt:lpstr>
      <vt:lpstr>Tema do Office</vt:lpstr>
      <vt:lpstr>Microstati</vt:lpstr>
      <vt:lpstr>Apresentação do PowerPoint</vt:lpstr>
      <vt:lpstr>Andorra</vt:lpstr>
      <vt:lpstr>Apresentação do PowerPoint</vt:lpstr>
      <vt:lpstr>Apresentação do PowerPoint</vt:lpstr>
      <vt:lpstr>Liechtenstein</vt:lpstr>
      <vt:lpstr>Apresentação do PowerPoint</vt:lpstr>
      <vt:lpstr>Apresentação do PowerPoint</vt:lpstr>
      <vt:lpstr>Saint Kitts e Nevis</vt:lpstr>
      <vt:lpstr>Apresentação do PowerPoint</vt:lpstr>
      <vt:lpstr>Apresentação do PowerPoint</vt:lpstr>
      <vt:lpstr>San Marino</vt:lpstr>
      <vt:lpstr>Apresentação do PowerPoint</vt:lpstr>
      <vt:lpstr>Apresentação do PowerPoint</vt:lpstr>
      <vt:lpstr>Monaco</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Ivar Junior</dc:creator>
  <cp:lastModifiedBy>Ivar Junior</cp:lastModifiedBy>
  <cp:revision>6</cp:revision>
  <dcterms:created xsi:type="dcterms:W3CDTF">2024-06-17T13:37:01Z</dcterms:created>
  <dcterms:modified xsi:type="dcterms:W3CDTF">2024-06-17T21:09:34Z</dcterms:modified>
</cp:coreProperties>
</file>