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5" r:id="rId8"/>
    <p:sldId id="266" r:id="rId9"/>
    <p:sldId id="270" r:id="rId10"/>
    <p:sldId id="271" r:id="rId11"/>
    <p:sldId id="272" r:id="rId12"/>
    <p:sldId id="261" r:id="rId13"/>
    <p:sldId id="262" r:id="rId14"/>
    <p:sldId id="264" r:id="rId15"/>
    <p:sldId id="267" r:id="rId16"/>
    <p:sldId id="268" r:id="rId17"/>
    <p:sldId id="269" r:id="rId18"/>
  </p:sldIdLst>
  <p:sldSz cx="12192000" cy="6858000"/>
  <p:notesSz cx="6858000" cy="9144000"/>
  <p:custDataLst>
    <p:tags r:id="rId19"/>
  </p:custData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990000"/>
    <a:srgbClr val="6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32C5D5-8365-24EB-CF7F-EC7EC8EBB18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FA18463-1A6D-13E0-DBED-D604FE62A6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7ABE518-9420-1F3B-6DE4-1936754B9804}"/>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3E671F71-2A17-90A0-01DD-0413E232309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0737362-51EB-25A3-F704-222C9533660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33016987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67F44-E80C-38C3-38CA-94BCFD3DC5A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4A032B8-880A-3B9A-1F62-FD5B0999F7A4}"/>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81F44AF-BAC4-1CE6-A886-2A94CC141212}"/>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2970E147-865B-3483-9B2D-DC6F02D5B83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C55B12E-8642-A0C2-0F7F-AB709BE8FD0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19676292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03EE93-2B13-370C-FB5D-C93B3AD691C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9F98FE0-0F81-E986-C9BA-F2E17EA5FC9B}"/>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2260F01-5FF6-EF3A-0BB4-CE516DE74FAD}"/>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CB22F76E-99C9-CAA2-B752-AA3CD5A2C4E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17B27C-22CC-77CA-5069-7B1544F44E09}"/>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40487442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51BF2D-CA6F-5C60-0B6B-EF0EE92503C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11F5013-A049-A487-60AB-9303276257E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4EA9A89-AA2A-BD4F-D222-F6B340BCBA38}"/>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3128EA7E-B0BA-B399-B98D-87B4E40FB7D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5B0DD2B-0826-DD28-4821-6BE31AB527FE}"/>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6177424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CB6CBF-0EE7-7807-4626-D209692C81A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CE7008B-4533-1C33-B560-1339CE487A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C2AB01A-C724-B99F-9D67-7FC0BD130771}"/>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27F8BB57-BA97-1EFE-DCFA-D329B1CC653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BE848A2-F8F8-D5BE-A5EE-7865EB4FAF37}"/>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36021768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92488-5528-4B23-477C-FC53A718D3E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01159FD-76C8-A092-FF82-134244D9EB2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E4B3FC1-E8F5-1C99-E031-AE45F720629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13B4258-0E7B-F6FD-3355-AF71CAFFF569}"/>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6" name="Espaço Reservado para Rodapé 5">
            <a:extLst>
              <a:ext uri="{FF2B5EF4-FFF2-40B4-BE49-F238E27FC236}">
                <a16:creationId xmlns:a16="http://schemas.microsoft.com/office/drawing/2014/main" id="{C60E7C2E-880C-F7DE-9C6F-775EA157C54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CDF810F-55C0-27B9-A94F-31A85F81F20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21042124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0B1F07-A8E4-8359-9029-6711059B47A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CA204DC-E0D9-554D-272F-8D0312F4F4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27EE16EE-FA91-6FBC-D80C-7AD7B836340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318F0B5-9D1F-4F03-97C9-54D5197D64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E3C5DD9-14CD-1BAB-EBA0-2667DD8831D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B12F0E1-A3CE-E2F3-892C-D4405C5C7E65}"/>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8" name="Espaço Reservado para Rodapé 7">
            <a:extLst>
              <a:ext uri="{FF2B5EF4-FFF2-40B4-BE49-F238E27FC236}">
                <a16:creationId xmlns:a16="http://schemas.microsoft.com/office/drawing/2014/main" id="{67FBFDE1-7FC6-1CBE-5592-591AB8EF299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F8BF8B2-FE6E-F1DD-F33E-B8791690E626}"/>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10528393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C06A40-1AA7-63BE-AF75-9B688472FCB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CE9BA95-948B-BE5C-5293-3756274D7EFE}"/>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4" name="Espaço Reservado para Rodapé 3">
            <a:extLst>
              <a:ext uri="{FF2B5EF4-FFF2-40B4-BE49-F238E27FC236}">
                <a16:creationId xmlns:a16="http://schemas.microsoft.com/office/drawing/2014/main" id="{A2DD2A0B-2F2A-F13B-DD24-6219F48B00B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F8EA28D-3182-291E-5D3F-E597FF9F7A2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232239034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95E50E8-0339-5544-FD47-ED934B1AFA9B}"/>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3" name="Espaço Reservado para Rodapé 2">
            <a:extLst>
              <a:ext uri="{FF2B5EF4-FFF2-40B4-BE49-F238E27FC236}">
                <a16:creationId xmlns:a16="http://schemas.microsoft.com/office/drawing/2014/main" id="{8A81AE35-F34B-191C-B00B-F8A15BF61FA5}"/>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0767682-C42F-D646-EBDD-03E09E75C068}"/>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7488489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F33989-951E-BDC1-6BCD-3647587EAB4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394C8050-83A2-F053-9049-93253013E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5BC8DFC-5C2A-908B-8379-64A05874A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95975C9-CED9-0F85-BA27-043A96A245F4}"/>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6" name="Espaço Reservado para Rodapé 5">
            <a:extLst>
              <a:ext uri="{FF2B5EF4-FFF2-40B4-BE49-F238E27FC236}">
                <a16:creationId xmlns:a16="http://schemas.microsoft.com/office/drawing/2014/main" id="{03E90122-CE62-5995-04B7-1D7D1B42BCB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127168D-9200-4A65-D76F-AC36ABD42917}"/>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240308636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8B6E4-8025-A05E-1248-05C865DD1D9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DA04F94-5745-61DB-EF84-21E98658BE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4E83132-9A82-977E-20E9-75663D954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3960EB0-5296-FECF-4922-4530AFAE872D}"/>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6" name="Espaço Reservado para Rodapé 5">
            <a:extLst>
              <a:ext uri="{FF2B5EF4-FFF2-40B4-BE49-F238E27FC236}">
                <a16:creationId xmlns:a16="http://schemas.microsoft.com/office/drawing/2014/main" id="{CD890815-128F-BAE0-1EA6-4713EC140BC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25758B2-42E3-7718-2971-4CD700D76FEC}"/>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9031053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782A8080-64EA-D818-1AD3-861E90DA9D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AF6914F-E1AF-CA7E-2D2A-BDED2515C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A6D5F45-F160-96EF-C94C-2023E849CB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C894308A-A869-463B-D188-8D1A0121A2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6D74ABA-54B5-1C77-D1F4-F7D246D1F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9317E2-741A-4DC8-8A5D-134ECE4FF910}" type="slidenum">
              <a:rPr lang="pt-BR" smtClean="0"/>
              <a:t>‹nº›</a:t>
            </a:fld>
            <a:endParaRPr lang="pt-BR"/>
          </a:p>
        </p:txBody>
      </p:sp>
    </p:spTree>
    <p:extLst>
      <p:ext uri="{BB962C8B-B14F-4D97-AF65-F5344CB8AC3E}">
        <p14:creationId xmlns:p14="http://schemas.microsoft.com/office/powerpoint/2010/main" val="1107992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ld Map Photos, Download The BEST Free World Map Stock Photos &amp; HD Images">
            <a:extLst>
              <a:ext uri="{FF2B5EF4-FFF2-40B4-BE49-F238E27FC236}">
                <a16:creationId xmlns:a16="http://schemas.microsoft.com/office/drawing/2014/main" id="{70766CB1-3DCB-C075-051E-57291DB35E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6480" y="-76200"/>
            <a:ext cx="14364960" cy="70104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B74FE0A4-B74B-6B9A-26F8-954D96CB1C8E}"/>
              </a:ext>
            </a:extLst>
          </p:cNvPr>
          <p:cNvSpPr/>
          <p:nvPr/>
        </p:nvSpPr>
        <p:spPr>
          <a:xfrm>
            <a:off x="-1086480" y="4746625"/>
            <a:ext cx="14364960" cy="1325563"/>
          </a:xfrm>
          <a:prstGeom prst="rect">
            <a:avLst/>
          </a:prstGeom>
          <a:solidFill>
            <a:schemeClr val="bg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pt-BR"/>
          </a:p>
        </p:txBody>
      </p:sp>
      <p:sp>
        <p:nvSpPr>
          <p:cNvPr id="4" name="Título 3">
            <a:extLst>
              <a:ext uri="{FF2B5EF4-FFF2-40B4-BE49-F238E27FC236}">
                <a16:creationId xmlns:a16="http://schemas.microsoft.com/office/drawing/2014/main" id="{E9031E09-70D3-A160-AA04-FE7836B48577}"/>
              </a:ext>
            </a:extLst>
          </p:cNvPr>
          <p:cNvSpPr>
            <a:spLocks noGrp="1"/>
          </p:cNvSpPr>
          <p:nvPr>
            <p:ph type="title"/>
          </p:nvPr>
        </p:nvSpPr>
        <p:spPr>
          <a:xfrm>
            <a:off x="846306" y="4795265"/>
            <a:ext cx="10499388" cy="1325563"/>
          </a:xfrm>
        </p:spPr>
        <p:txBody>
          <a:bodyPr>
            <a:noAutofit/>
          </a:bodyPr>
          <a:lstStyle/>
          <a:p>
            <a:pPr algn="ctr" rtl="0"/>
            <a:r>
              <a:rPr lang="de" sz="9600" b="0" i="0" u="none" strike="noStrike" spc="-300">
                <a:solidFill>
                  <a:srgbClr val="FFFFFF"/>
                </a:solidFill>
                <a:latin typeface="Aptos ExtraBold"/>
              </a:rPr>
              <a:t>Mikrostaaten</a:t>
            </a:r>
            <a:endParaRPr lang="pt-BR" sz="9600" spc="-300">
              <a:solidFill>
                <a:schemeClr val="bg1"/>
              </a:solidFill>
            </a:endParaRPr>
          </a:p>
        </p:txBody>
      </p:sp>
    </p:spTree>
    <p:extLst>
      <p:ext uri="{BB962C8B-B14F-4D97-AF65-F5344CB8AC3E}">
        <p14:creationId xmlns:p14="http://schemas.microsoft.com/office/powerpoint/2010/main" val="14920177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St. Kitts and Nevis: Your Guide to an Unforgettable Island Adventure | by  BT at Lone Star Glitz Travel | Medium">
            <a:extLst>
              <a:ext uri="{FF2B5EF4-FFF2-40B4-BE49-F238E27FC236}">
                <a16:creationId xmlns:a16="http://schemas.microsoft.com/office/drawing/2014/main" id="{3EE10DA0-F1C7-22A0-671A-882FA1C68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8" t="17594" r="148" b="13149"/>
          <a:stretch>
            <a:fillRect/>
          </a:stretch>
        </p:blipFill>
        <p:spPr bwMode="auto">
          <a:xfrm>
            <a:off x="-1" y="0"/>
            <a:ext cx="12192001" cy="4749800"/>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EDB71DF9-2435-F20A-F878-902D9E0E0BF2}"/>
              </a:ext>
            </a:extLst>
          </p:cNvPr>
          <p:cNvSpPr>
            <a:spLocks noGrp="1"/>
          </p:cNvSpPr>
          <p:nvPr>
            <p:ph idx="1"/>
          </p:nvPr>
        </p:nvSpPr>
        <p:spPr>
          <a:xfrm>
            <a:off x="533399" y="3848099"/>
            <a:ext cx="11125200" cy="2570163"/>
          </a:xfrm>
        </p:spPr>
        <p:txBody>
          <a:bodyPr anchor="b">
            <a:noAutofit/>
          </a:bodyPr>
          <a:lstStyle/>
          <a:p>
            <a:pPr marL="0" indent="0" rtl="0">
              <a:buNone/>
            </a:pPr>
            <a:r>
              <a:rPr lang="de" sz="2000" b="0" i="0" u="none" strike="noStrike">
                <a:solidFill>
                  <a:srgbClr val="FFFFFF"/>
                </a:solidFill>
                <a:latin typeface="Aptos Display"/>
              </a:rPr>
              <a:t>Basseterre, die Hauptstadt von St. Kitts, ist eine lebhafte Hafenstadt mit einer Mischung aus georgianischer Architektur und lebendiger karibischer Kultur. Der zentrale Markt und der Independence Square sind beliebte Orte sowohl für Touristen als auch für Einheimische. Nevis, die kleinere der beiden Inseln, ist bekannt für ihre Ruhe und historische Bedeutung, da sie der Geburtsort von Alexander Hamilton ist.</a:t>
            </a:r>
            <a:endParaRPr lang="pt-BR" sz="2000">
              <a:solidFill>
                <a:schemeClr val="bg1"/>
              </a:solidFill>
            </a:endParaRPr>
          </a:p>
        </p:txBody>
      </p:sp>
    </p:spTree>
    <p:extLst>
      <p:ext uri="{BB962C8B-B14F-4D97-AF65-F5344CB8AC3E}">
        <p14:creationId xmlns:p14="http://schemas.microsoft.com/office/powerpoint/2010/main" val="7926262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9" name="Rectangle 1229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Espaço Reservado para Conteúdo 2">
            <a:extLst>
              <a:ext uri="{FF2B5EF4-FFF2-40B4-BE49-F238E27FC236}">
                <a16:creationId xmlns:a16="http://schemas.microsoft.com/office/drawing/2014/main" id="{1608CED9-462F-D34E-1AE3-9EB231C946C0}"/>
              </a:ext>
            </a:extLst>
          </p:cNvPr>
          <p:cNvSpPr>
            <a:spLocks noGrp="1"/>
          </p:cNvSpPr>
          <p:nvPr>
            <p:ph idx="1"/>
          </p:nvPr>
        </p:nvSpPr>
        <p:spPr>
          <a:xfrm>
            <a:off x="838200" y="1244600"/>
            <a:ext cx="5511800" cy="4932363"/>
          </a:xfrm>
        </p:spPr>
        <p:txBody>
          <a:bodyPr anchor="b">
            <a:noAutofit/>
          </a:bodyPr>
          <a:lstStyle/>
          <a:p>
            <a:pPr marL="0" indent="0" rtl="0">
              <a:buNone/>
            </a:pPr>
            <a:r>
              <a:rPr lang="de" sz="2000" b="0" i="0" u="none" strike="noStrike">
                <a:latin typeface="Aptos Display"/>
              </a:rPr>
              <a:t>Die Wirtschaft von St. Kitts und Nevis hängt stark vom Tourismus ab, der durch das attraktive Klima der Inseln, ihre landschaftliche Schönheit und eine Vielzahl von Aktivitäten wie Schnorcheln, Tauchen und Wandern unterstützt wird. Die Nation profitiert auch von ihrem Programm zur wirtschaftlichen Staatsbürgerschaft, das ausländischen Investoren im Austausch für erhebliche Beiträge zur Entwicklung des Landes die Staatsbürgerschaft bietet.</a:t>
            </a:r>
          </a:p>
          <a:p>
            <a:pPr marL="0" indent="0" rtl="0">
              <a:buNone/>
            </a:pPr>
            <a:r>
              <a:rPr lang="de" sz="2000" b="0" i="0" u="none" strike="noStrike">
                <a:latin typeface="Aptos Display"/>
              </a:rPr>
              <a:t>Die Landwirtschaft, obwohl weniger dominant als in der Vergangenheit, spielt immer noch eine Rolle, mit einem Schwerpunkt auf Zuckerrohr, Obst und Gemüse. Die Regierung setzt weiterhin auf die Diversifizierung der Wirtschaft und zielt darauf ab, Investitionen in erneuerbare Energien und nachhaltige Entwicklung anzuziehen. </a:t>
            </a:r>
          </a:p>
          <a:p>
            <a:pPr marL="0" indent="0" rtl="0">
              <a:buNone/>
            </a:pPr>
            <a:r>
              <a:rPr lang="de" sz="2000" b="0" i="0" u="none" strike="noStrike">
                <a:latin typeface="Aptos Display"/>
              </a:rPr>
              <a:t>Mit ihrer einzigartigen Mischung aus natürlichem Charme, historischer Tiefe und wirtschaftlichen Möglichkeiten bleibt St. Kitts und Nevis ein faszinierendes Ziel für Touristen und Investoren.</a:t>
            </a:r>
            <a:endParaRPr lang="pt-BR" sz="2000"/>
          </a:p>
        </p:txBody>
      </p:sp>
      <p:pic>
        <p:nvPicPr>
          <p:cNvPr id="12294" name="Picture 6" descr="Basseterre, Saint Kitts and Nevis: Capital at Sea Level of the Caribbean">
            <a:extLst>
              <a:ext uri="{FF2B5EF4-FFF2-40B4-BE49-F238E27FC236}">
                <a16:creationId xmlns:a16="http://schemas.microsoft.com/office/drawing/2014/main" id="{C739A198-72B9-2734-E47F-8D8F1345B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577" t="-2" r="28386"/>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7516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ítulo 1">
            <a:extLst>
              <a:ext uri="{FF2B5EF4-FFF2-40B4-BE49-F238E27FC236}">
                <a16:creationId xmlns:a16="http://schemas.microsoft.com/office/drawing/2014/main" id="{168557F4-89B0-8585-A48A-43CB21841278}"/>
              </a:ext>
            </a:extLst>
          </p:cNvPr>
          <p:cNvSpPr>
            <a:spLocks noGrp="1"/>
          </p:cNvSpPr>
          <p:nvPr>
            <p:ph type="title"/>
          </p:nvPr>
        </p:nvSpPr>
        <p:spPr>
          <a:xfrm>
            <a:off x="838201" y="365125"/>
            <a:ext cx="5251316" cy="1807305"/>
          </a:xfrm>
        </p:spPr>
        <p:txBody>
          <a:bodyPr>
            <a:noAutofit/>
          </a:bodyPr>
          <a:lstStyle/>
          <a:p>
            <a:pPr rtl="0"/>
            <a:r>
              <a:rPr lang="de" sz="4400" b="0" i="0" u="none" strike="noStrike">
                <a:solidFill>
                  <a:srgbClr val="FFFFFF"/>
                </a:solidFill>
                <a:latin typeface="Aptos ExtraBold"/>
              </a:rPr>
              <a:t>San Marino</a:t>
            </a:r>
          </a:p>
        </p:txBody>
      </p:sp>
      <p:sp>
        <p:nvSpPr>
          <p:cNvPr id="3" name="Espaço Reservado para Conteúdo 2">
            <a:extLst>
              <a:ext uri="{FF2B5EF4-FFF2-40B4-BE49-F238E27FC236}">
                <a16:creationId xmlns:a16="http://schemas.microsoft.com/office/drawing/2014/main" id="{585E3538-FB24-3791-4560-3A00F66AB734}"/>
              </a:ext>
            </a:extLst>
          </p:cNvPr>
          <p:cNvSpPr>
            <a:spLocks noGrp="1"/>
          </p:cNvSpPr>
          <p:nvPr>
            <p:ph idx="1"/>
          </p:nvPr>
        </p:nvSpPr>
        <p:spPr>
          <a:xfrm>
            <a:off x="838200" y="2333297"/>
            <a:ext cx="4619621" cy="3843666"/>
          </a:xfrm>
        </p:spPr>
        <p:txBody>
          <a:bodyPr anchor="b">
            <a:noAutofit/>
          </a:bodyPr>
          <a:lstStyle/>
          <a:p>
            <a:pPr marL="0" indent="0" rtl="0">
              <a:buNone/>
            </a:pPr>
            <a:r>
              <a:rPr lang="de" sz="1900" b="0" i="0" u="none" strike="noStrike">
                <a:solidFill>
                  <a:srgbClr val="FFFFFF"/>
                </a:solidFill>
                <a:latin typeface="Aptos Display"/>
              </a:rPr>
              <a:t>Als die älteste Republik der Welt gilt San Marino, das vollständig von Italien umgeben ist. Es ist bekannt für seine historische Architektur und eine florierende Tourismusindustrie. </a:t>
            </a:r>
          </a:p>
          <a:p>
            <a:pPr marL="0" indent="0" rtl="0">
              <a:buNone/>
            </a:pPr>
            <a:r>
              <a:rPr lang="de" sz="1900" b="0" i="0" u="none" strike="noStrike">
                <a:solidFill>
                  <a:srgbClr val="FFFFFF"/>
                </a:solidFill>
                <a:latin typeface="Aptos Display"/>
              </a:rPr>
              <a:t>Diese winzige Enklave, die etwas mehr als 61 Quadratkilometer umfasst, thront auf dem Monte Titano und bietet atemberaubende Ausblicke auf die umliegende italienische Landschaft. </a:t>
            </a:r>
          </a:p>
          <a:p>
            <a:pPr marL="0" indent="0" rtl="0">
              <a:buNone/>
            </a:pPr>
            <a:r>
              <a:rPr lang="de" sz="1900" b="0" i="0" u="none" strike="noStrike">
                <a:solidFill>
                  <a:srgbClr val="FFFFFF"/>
                </a:solidFill>
                <a:latin typeface="Aptos Display"/>
              </a:rPr>
              <a:t>San Marinos reiche Geschichte reicht bis ins Jahr 301 n. Chr. zurück, als es von einem Steinmetz namens Marinus gegründet wurde. Heute steht es als Zeugnis für Jahrhunderte der Unabhängigkeit und Tradition.</a:t>
            </a:r>
            <a:endParaRPr lang="pt-BR" sz="1900">
              <a:solidFill>
                <a:schemeClr val="bg1"/>
              </a:solidFill>
            </a:endParaRPr>
          </a:p>
        </p:txBody>
      </p:sp>
      <p:pic>
        <p:nvPicPr>
          <p:cNvPr id="6" name="Imagem 5" descr="Uma imagem contendo Logotipo&#10;&#10;Descrição gerada automaticamente">
            <a:extLst>
              <a:ext uri="{FF2B5EF4-FFF2-40B4-BE49-F238E27FC236}">
                <a16:creationId xmlns:a16="http://schemas.microsoft.com/office/drawing/2014/main" id="{B0A1A1EB-1632-43C5-9657-D5805E3795D9}"/>
              </a:ext>
            </a:extLst>
          </p:cNvPr>
          <p:cNvPicPr>
            <a:picLocks noChangeAspect="1"/>
          </p:cNvPicPr>
          <p:nvPr/>
        </p:nvPicPr>
        <p:blipFill>
          <a:blip r:embed="rId2">
            <a:extLst>
              <a:ext uri="{28A0092B-C50C-407E-A947-70E740481C1C}">
                <a14:useLocalDpi xmlns:a14="http://schemas.microsoft.com/office/drawing/2010/main" val="0"/>
              </a:ext>
            </a:extLst>
          </a:blip>
          <a:srcRect l="14086" r="20704"/>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973386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5" name="Picture 4" descr="Illuminated San Francisco City Hall">
            <a:extLst>
              <a:ext uri="{FF2B5EF4-FFF2-40B4-BE49-F238E27FC236}">
                <a16:creationId xmlns:a16="http://schemas.microsoft.com/office/drawing/2014/main" id="{938902F5-3CF9-43A0-3511-9296BADEE3A3}"/>
              </a:ext>
            </a:extLst>
          </p:cNvPr>
          <p:cNvPicPr>
            <a:picLocks noChangeAspect="1"/>
          </p:cNvPicPr>
          <p:nvPr/>
        </p:nvPicPr>
        <p:blipFill>
          <a:blip r:embed="rId2"/>
          <a:srcRect l="19944" t="6298" r="21049" b="6298"/>
          <a:stretch>
            <a:fillRect/>
          </a:stretch>
        </p:blipFill>
        <p:spPr>
          <a:xfrm>
            <a:off x="1" y="10"/>
            <a:ext cx="6936390" cy="6857990"/>
          </a:xfrm>
          <a:prstGeom prst="rect">
            <a:avLst/>
          </a:prstGeom>
        </p:spPr>
      </p:pic>
      <p:sp>
        <p:nvSpPr>
          <p:cNvPr id="3" name="Espaço Reservado para Conteúdo 2">
            <a:extLst>
              <a:ext uri="{FF2B5EF4-FFF2-40B4-BE49-F238E27FC236}">
                <a16:creationId xmlns:a16="http://schemas.microsoft.com/office/drawing/2014/main" id="{70202F11-5D64-3944-2904-CB34A9D590CC}"/>
              </a:ext>
            </a:extLst>
          </p:cNvPr>
          <p:cNvSpPr>
            <a:spLocks noGrp="1"/>
          </p:cNvSpPr>
          <p:nvPr>
            <p:ph idx="1"/>
          </p:nvPr>
        </p:nvSpPr>
        <p:spPr>
          <a:xfrm>
            <a:off x="7531610" y="952500"/>
            <a:ext cx="3822189" cy="5224463"/>
          </a:xfrm>
        </p:spPr>
        <p:txBody>
          <a:bodyPr anchor="b">
            <a:noAutofit/>
          </a:bodyPr>
          <a:lstStyle/>
          <a:p>
            <a:pPr marL="0" indent="0" rtl="0">
              <a:buNone/>
            </a:pPr>
            <a:r>
              <a:rPr lang="de" sz="2000" b="0" i="0" u="none" strike="noStrike">
                <a:latin typeface="Aptos Display"/>
              </a:rPr>
              <a:t>Die Hauptstadt, ebenfalls San Marino genannt, ist ein UNESCO-Weltkulturerbe, bekannt für ihre mittelalterliche, befestigte Altstadt und ihre engen, gepflasterten Straßen. </a:t>
            </a:r>
          </a:p>
          <a:p>
            <a:pPr marL="0" indent="0" rtl="0">
              <a:buNone/>
            </a:pPr>
            <a:r>
              <a:rPr lang="de" sz="2000" b="0" i="0" u="none" strike="noStrike">
                <a:latin typeface="Aptos Display"/>
              </a:rPr>
              <a:t>Zu den bemerkenswerten Sehenswürdigkeiten gehören die Drei Türme von San Marino, die jeweils auf einem Gipfel des Monte Titano thronen, und die Basilika San Marino, die die Reliquien des Schutzpatrons des Landes beherbergt. </a:t>
            </a:r>
          </a:p>
          <a:p>
            <a:pPr marL="0" indent="0" rtl="0">
              <a:buNone/>
            </a:pPr>
            <a:r>
              <a:rPr lang="de" sz="2000" b="0" i="0" u="none" strike="noStrike">
                <a:latin typeface="Aptos Display"/>
              </a:rPr>
              <a:t>Der Palazzo Pubblico, oder das öffentliche Palast, dient als Rathaus und Sitz der Regierung und spiegelt das langjährige politische Erbe der Republik wider.</a:t>
            </a:r>
            <a:endParaRPr lang="pt-BR" sz="2000"/>
          </a:p>
        </p:txBody>
      </p:sp>
    </p:spTree>
    <p:extLst>
      <p:ext uri="{BB962C8B-B14F-4D97-AF65-F5344CB8AC3E}">
        <p14:creationId xmlns:p14="http://schemas.microsoft.com/office/powerpoint/2010/main" val="33264842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0202F11-5D64-3944-2904-CB34A9D590CC}"/>
              </a:ext>
            </a:extLst>
          </p:cNvPr>
          <p:cNvSpPr>
            <a:spLocks noGrp="1"/>
          </p:cNvSpPr>
          <p:nvPr>
            <p:ph idx="1"/>
          </p:nvPr>
        </p:nvSpPr>
        <p:spPr>
          <a:xfrm>
            <a:off x="533400" y="3657599"/>
            <a:ext cx="11220450" cy="2747963"/>
          </a:xfrm>
        </p:spPr>
        <p:txBody>
          <a:bodyPr anchor="b">
            <a:noAutofit/>
          </a:bodyPr>
          <a:lstStyle/>
          <a:p>
            <a:pPr marL="0" indent="0" rtl="0">
              <a:buNone/>
            </a:pPr>
            <a:r>
              <a:rPr lang="de" sz="2000" b="0" i="0" u="none" strike="noStrike">
                <a:latin typeface="Aptos Display"/>
              </a:rPr>
              <a:t>Der Tourismus ist ein wichtiger Wirtschaftszweig und zieht Besucher mit seinen historischen Stätten, Museen und zollfreien Einkaufsmöglichkeiten an. Das jährliche mittelalterliche Fest und die Armbrustturniere sind wichtige Attraktionen und bieten einen Einblick in die reiche Vergangenheit des Landes. </a:t>
            </a:r>
          </a:p>
          <a:p>
            <a:pPr marL="0" indent="0" rtl="0">
              <a:buNone/>
            </a:pPr>
            <a:r>
              <a:rPr lang="de" sz="2000" b="0" i="0" u="none" strike="noStrike">
                <a:latin typeface="Aptos Display"/>
              </a:rPr>
              <a:t>San Marino profitiert auch von einer stabilen Wirtschaft, niedriger Arbeitslosigkeit und einem hohen Lebensstandard, was es zu einer einzigartigen Mischung aus historischem Charme und modernem Wohlstand macht.</a:t>
            </a:r>
            <a:endParaRPr lang="pt-BR" sz="2000"/>
          </a:p>
        </p:txBody>
      </p:sp>
      <p:pic>
        <p:nvPicPr>
          <p:cNvPr id="7170" name="Picture 2" descr="The Medieval Days Festival in San Marino - The World's Oldest Republic">
            <a:extLst>
              <a:ext uri="{FF2B5EF4-FFF2-40B4-BE49-F238E27FC236}">
                <a16:creationId xmlns:a16="http://schemas.microsoft.com/office/drawing/2014/main" id="{29F7C435-6B93-E68B-D9E8-19A15D35B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189" b="25138"/>
          <a:stretch>
            <a:fillRect/>
          </a:stretch>
        </p:blipFill>
        <p:spPr bwMode="auto">
          <a:xfrm>
            <a:off x="0" y="0"/>
            <a:ext cx="12192000"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17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ítulo 1">
            <a:extLst>
              <a:ext uri="{FF2B5EF4-FFF2-40B4-BE49-F238E27FC236}">
                <a16:creationId xmlns:a16="http://schemas.microsoft.com/office/drawing/2014/main" id="{83169C8F-D181-FF6B-DBCC-9AF4504D1041}"/>
              </a:ext>
            </a:extLst>
          </p:cNvPr>
          <p:cNvSpPr>
            <a:spLocks noGrp="1"/>
          </p:cNvSpPr>
          <p:nvPr>
            <p:ph type="title"/>
          </p:nvPr>
        </p:nvSpPr>
        <p:spPr>
          <a:xfrm>
            <a:off x="838201" y="365125"/>
            <a:ext cx="5251316" cy="1807305"/>
          </a:xfrm>
        </p:spPr>
        <p:txBody>
          <a:bodyPr>
            <a:noAutofit/>
          </a:bodyPr>
          <a:lstStyle/>
          <a:p>
            <a:pPr rtl="0"/>
            <a:r>
              <a:rPr lang="de" sz="4400" b="0" i="0" u="none" strike="noStrike">
                <a:solidFill>
                  <a:srgbClr val="E8E8E8"/>
                </a:solidFill>
                <a:latin typeface="Aptos ExtraBold"/>
              </a:rPr>
              <a:t>Monaco</a:t>
            </a:r>
          </a:p>
        </p:txBody>
      </p:sp>
      <p:sp>
        <p:nvSpPr>
          <p:cNvPr id="3" name="Espaço Reservado para Conteúdo 2">
            <a:extLst>
              <a:ext uri="{FF2B5EF4-FFF2-40B4-BE49-F238E27FC236}">
                <a16:creationId xmlns:a16="http://schemas.microsoft.com/office/drawing/2014/main" id="{4CB559A3-5F1B-E425-C750-D5C0F533F440}"/>
              </a:ext>
            </a:extLst>
          </p:cNvPr>
          <p:cNvSpPr>
            <a:spLocks noGrp="1"/>
          </p:cNvSpPr>
          <p:nvPr>
            <p:ph idx="1"/>
          </p:nvPr>
        </p:nvSpPr>
        <p:spPr>
          <a:xfrm>
            <a:off x="838200" y="2333297"/>
            <a:ext cx="4619621" cy="3843666"/>
          </a:xfrm>
        </p:spPr>
        <p:txBody>
          <a:bodyPr anchor="b">
            <a:noAutofit/>
          </a:bodyPr>
          <a:lstStyle/>
          <a:p>
            <a:pPr marL="0" indent="0" rtl="0">
              <a:buNone/>
            </a:pPr>
            <a:r>
              <a:rPr lang="de" sz="2000" b="0" i="0" u="none" strike="noStrike" dirty="0">
                <a:solidFill>
                  <a:srgbClr val="E8E8E8"/>
                </a:solidFill>
                <a:latin typeface="Aptos Display"/>
              </a:rPr>
              <a:t>Bekannt für seinen Reichtum und als luxuriöses Touristenziel liegt Monaco an der französischen Riviera in Westeuropa. Es hat eine sehr kleine Fläche, aber eine dichte Bevölkerung, die durch seinen Status als Steuerparadies verstärkt wird. </a:t>
            </a:r>
          </a:p>
          <a:p>
            <a:pPr marL="0" indent="0" rtl="0">
              <a:buNone/>
            </a:pPr>
            <a:r>
              <a:rPr lang="de" sz="2000" b="0" i="0" u="none" strike="noStrike" dirty="0">
                <a:solidFill>
                  <a:srgbClr val="E8E8E8"/>
                </a:solidFill>
                <a:latin typeface="Aptos Display"/>
              </a:rPr>
              <a:t>Dieser unabhängige Mikrostaat umfasst nur etwa 2 Quadratkilometer und ist damit das zweitkleinste Land der Welt, doch es ist der Inbegriff von Glamour und Opulenz. </a:t>
            </a:r>
          </a:p>
        </p:txBody>
      </p:sp>
      <p:pic>
        <p:nvPicPr>
          <p:cNvPr id="5" name="Imagem 4" descr="Forma, Retângulo&#10;&#10;Descrição gerada automaticamente">
            <a:extLst>
              <a:ext uri="{FF2B5EF4-FFF2-40B4-BE49-F238E27FC236}">
                <a16:creationId xmlns:a16="http://schemas.microsoft.com/office/drawing/2014/main" id="{5BB71768-AED1-D5BE-1773-EB2B996ED39E}"/>
              </a:ext>
            </a:extLst>
          </p:cNvPr>
          <p:cNvPicPr>
            <a:picLocks noChangeAspect="1"/>
          </p:cNvPicPr>
          <p:nvPr/>
        </p:nvPicPr>
        <p:blipFill>
          <a:blip r:embed="rId2">
            <a:extLst>
              <a:ext uri="{28A0092B-C50C-407E-A947-70E740481C1C}">
                <a14:useLocalDpi xmlns:a14="http://schemas.microsoft.com/office/drawing/2010/main" val="0"/>
              </a:ext>
            </a:extLst>
          </a:blip>
          <a:srcRect l="15097" r="15346"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718255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9218" name="Picture 2" descr="Monaco's Racing Legacy: A Brief History of the Iconic F1 Race - MatraX  Lubricants">
            <a:extLst>
              <a:ext uri="{FF2B5EF4-FFF2-40B4-BE49-F238E27FC236}">
                <a16:creationId xmlns:a16="http://schemas.microsoft.com/office/drawing/2014/main" id="{E12CB9CE-E31A-BA1A-B57C-3C8C35976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847" r="10966"/>
          <a:stretch>
            <a:fillRect/>
          </a:stretch>
        </p:blipFill>
        <p:spPr bwMode="auto">
          <a:xfrm>
            <a:off x="20" y="10"/>
            <a:ext cx="697228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2E05FC4F-8799-F5B6-1DFC-DB93674D1950}"/>
              </a:ext>
            </a:extLst>
          </p:cNvPr>
          <p:cNvSpPr>
            <a:spLocks noGrp="1"/>
          </p:cNvSpPr>
          <p:nvPr>
            <p:ph idx="1"/>
          </p:nvPr>
        </p:nvSpPr>
        <p:spPr>
          <a:xfrm>
            <a:off x="7188200" y="635000"/>
            <a:ext cx="4165598" cy="5541963"/>
          </a:xfrm>
        </p:spPr>
        <p:txBody>
          <a:bodyPr anchor="b">
            <a:noAutofit/>
          </a:bodyPr>
          <a:lstStyle/>
          <a:p>
            <a:pPr marL="0" indent="0" rtl="0">
              <a:buNone/>
            </a:pPr>
            <a:r>
              <a:rPr lang="de" sz="2000" b="0" i="0" u="none" strike="noStrike">
                <a:latin typeface="Aptos Display"/>
              </a:rPr>
              <a:t>Monaco ist berühmt für seine grandiosen Veranstaltungen wie den Großen Preis von Monaco, eines der prestigeträchtigsten Autorennen der Welt, und die Rallye Monte Carlo.</a:t>
            </a:r>
          </a:p>
          <a:p>
            <a:pPr marL="0" indent="0" rtl="0">
              <a:buNone/>
            </a:pPr>
            <a:r>
              <a:rPr lang="de" sz="2000" b="0" i="0" u="none" strike="noStrike">
                <a:latin typeface="Aptos Display"/>
              </a:rPr>
              <a:t>Monacos Wirtschaft floriert nicht nur durch den Tourismus, sondern auch durch das Bankwesen und den Immobiliensektor. Das Fürstentum bietet ein Einkommenssteuerfreies Regime, das Reiche aus aller Welt anzieht und zu einem hohen Lebensstandard und einem florierenden Immobilienmarkt beiträgt. Seine Mittelmeerküste, das milde Klima und die sichere Umgebung sind zusätzliche Anziehungspunkte.</a:t>
            </a:r>
            <a:endParaRPr lang="pt-BR" sz="2000"/>
          </a:p>
        </p:txBody>
      </p:sp>
    </p:spTree>
    <p:extLst>
      <p:ext uri="{BB962C8B-B14F-4D97-AF65-F5344CB8AC3E}">
        <p14:creationId xmlns:p14="http://schemas.microsoft.com/office/powerpoint/2010/main" val="33721034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28A95D2-62DD-5F12-64C8-56B6FD13DDF4}"/>
              </a:ext>
            </a:extLst>
          </p:cNvPr>
          <p:cNvSpPr>
            <a:spLocks noGrp="1"/>
          </p:cNvSpPr>
          <p:nvPr>
            <p:ph idx="1"/>
          </p:nvPr>
        </p:nvSpPr>
        <p:spPr>
          <a:xfrm>
            <a:off x="838200" y="1889125"/>
            <a:ext cx="10515600" cy="4351338"/>
          </a:xfrm>
        </p:spPr>
        <p:txBody>
          <a:bodyPr anchor="b">
            <a:noAutofit/>
          </a:bodyPr>
          <a:lstStyle/>
          <a:p>
            <a:pPr marL="0" indent="0" rtl="0">
              <a:buNone/>
            </a:pPr>
            <a:r>
              <a:rPr lang="de" sz="2000" b="0" i="0" u="none" strike="noStrike">
                <a:solidFill>
                  <a:srgbClr val="FFFFFF"/>
                </a:solidFill>
                <a:latin typeface="Aptos Display"/>
              </a:rPr>
              <a:t>Das kulturelle Angebot in Monaco ist reichhaltig, mit Museen, Opern, Balletts und einem jährlichen Feuerwerkswettbewerb. Das Casino von Monte-Carlo, ein architektonisches Wunder, trägt zu seiner Anziehungskraft bei und zieht Besucher an, die sich dem erstklassigen Glücksspiel hingeben möchten. </a:t>
            </a:r>
          </a:p>
          <a:p>
            <a:pPr marL="0" indent="0" rtl="0">
              <a:buNone/>
            </a:pPr>
            <a:r>
              <a:rPr lang="de" sz="2000" b="0" i="0" u="none" strike="noStrike">
                <a:solidFill>
                  <a:srgbClr val="FFFFFF"/>
                </a:solidFill>
                <a:latin typeface="Aptos Display"/>
              </a:rPr>
              <a:t>Trotz seiner winzigen Größe sind der Einfluss und die Anziehungskraft Monacos als Luxusdestination weltweit unübertroffen, was es zu einem einzigartigen und faszinierenden Ort zum Besuchen oder Leben macht.</a:t>
            </a:r>
            <a:endParaRPr lang="pt-BR" sz="2000">
              <a:solidFill>
                <a:schemeClr val="bg1"/>
              </a:solidFill>
            </a:endParaRPr>
          </a:p>
        </p:txBody>
      </p:sp>
      <p:pic>
        <p:nvPicPr>
          <p:cNvPr id="10242" name="Picture 2" descr="THE TOP 15 Things To Do in Monaco | Attractions &amp; Activities">
            <a:extLst>
              <a:ext uri="{FF2B5EF4-FFF2-40B4-BE49-F238E27FC236}">
                <a16:creationId xmlns:a16="http://schemas.microsoft.com/office/drawing/2014/main" id="{55B7C10B-DC5D-E694-644D-BB66B0064F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139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2050" name="Picture 2" descr="Screen Airport Images | Free Photos, PNG Stickers, Wallpapers &amp; Backgrounds  - rawpixel">
            <a:extLst>
              <a:ext uri="{FF2B5EF4-FFF2-40B4-BE49-F238E27FC236}">
                <a16:creationId xmlns:a16="http://schemas.microsoft.com/office/drawing/2014/main" id="{3ACC05B9-56F6-8C11-96C5-995D7B6B8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407" t="7849" r="13195"/>
          <a:stretch>
            <a:fillRect/>
          </a:stretch>
        </p:blipFill>
        <p:spPr bwMode="auto">
          <a:xfrm>
            <a:off x="20" y="10"/>
            <a:ext cx="684528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Espaço Reservado para Conteúdo 3">
            <a:extLst>
              <a:ext uri="{FF2B5EF4-FFF2-40B4-BE49-F238E27FC236}">
                <a16:creationId xmlns:a16="http://schemas.microsoft.com/office/drawing/2014/main" id="{138A4AEE-E321-5D69-CD78-EA0DD9DC6477}"/>
              </a:ext>
            </a:extLst>
          </p:cNvPr>
          <p:cNvSpPr>
            <a:spLocks noGrp="1"/>
          </p:cNvSpPr>
          <p:nvPr>
            <p:ph idx="1"/>
          </p:nvPr>
        </p:nvSpPr>
        <p:spPr>
          <a:xfrm>
            <a:off x="7313676" y="800100"/>
            <a:ext cx="4406900" cy="5503863"/>
          </a:xfrm>
        </p:spPr>
        <p:txBody>
          <a:bodyPr anchor="b">
            <a:noAutofit/>
          </a:bodyPr>
          <a:lstStyle/>
          <a:p>
            <a:pPr marL="0" indent="0" rtl="0">
              <a:buNone/>
            </a:pPr>
            <a:r>
              <a:rPr lang="de" sz="2000" b="0" i="0" u="none" strike="noStrike">
                <a:solidFill>
                  <a:srgbClr val="FFFFFF"/>
                </a:solidFill>
                <a:latin typeface="Aptos Display"/>
              </a:rPr>
              <a:t>Mikrostaaten sind kleine souveräne Länder. Sie haben oft eine begrenzte Landfläche und Bevölkerung. </a:t>
            </a:r>
          </a:p>
          <a:p>
            <a:pPr marL="0" indent="0" rtl="0">
              <a:buNone/>
            </a:pPr>
            <a:r>
              <a:rPr lang="de" sz="2000" b="0" i="0" u="none" strike="noStrike">
                <a:solidFill>
                  <a:srgbClr val="FFFFFF"/>
                </a:solidFill>
                <a:latin typeface="Aptos Display"/>
              </a:rPr>
              <a:t>Trotz ihrer Größe spielen sie einzigartige Rollen auf globaler Ebene. Mikrostaaten können lebendige Volkswirtschaften, reiche Kulturen und bedeutenden politischen Einfluss haben. Sie stehen vor einzigartigen Herausforderungen und Chancen. </a:t>
            </a:r>
          </a:p>
          <a:p>
            <a:pPr marL="0" indent="0" rtl="0">
              <a:buNone/>
            </a:pPr>
            <a:r>
              <a:rPr lang="de" sz="2000" b="0" i="0" u="none" strike="noStrike">
                <a:solidFill>
                  <a:srgbClr val="FFFFFF"/>
                </a:solidFill>
                <a:latin typeface="Aptos Display"/>
              </a:rPr>
              <a:t>In dieser Präsentation werden wir die faszinierende Welt der Mikrostaaten, ihre Merkmale und ihren Einfluss auf die Weltbühne erkunden. Lassen Sie uns eintauchen und die faszinierenden Aspekte dieser kleinen, aber mächtigen Nationen entdecken.</a:t>
            </a:r>
            <a:endParaRPr lang="pt-BR" sz="2000">
              <a:solidFill>
                <a:schemeClr val="bg1"/>
              </a:solidFill>
            </a:endParaRPr>
          </a:p>
        </p:txBody>
      </p:sp>
    </p:spTree>
    <p:extLst>
      <p:ext uri="{BB962C8B-B14F-4D97-AF65-F5344CB8AC3E}">
        <p14:creationId xmlns:p14="http://schemas.microsoft.com/office/powerpoint/2010/main" val="8998876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Título 4">
            <a:extLst>
              <a:ext uri="{FF2B5EF4-FFF2-40B4-BE49-F238E27FC236}">
                <a16:creationId xmlns:a16="http://schemas.microsoft.com/office/drawing/2014/main" id="{572F0048-1F3D-5FA4-2FA6-C590EFA9137F}"/>
              </a:ext>
            </a:extLst>
          </p:cNvPr>
          <p:cNvSpPr>
            <a:spLocks noGrp="1"/>
          </p:cNvSpPr>
          <p:nvPr>
            <p:ph type="title"/>
          </p:nvPr>
        </p:nvSpPr>
        <p:spPr>
          <a:xfrm>
            <a:off x="838201" y="365125"/>
            <a:ext cx="5251316" cy="1807305"/>
          </a:xfrm>
        </p:spPr>
        <p:txBody>
          <a:bodyPr>
            <a:noAutofit/>
          </a:bodyPr>
          <a:lstStyle/>
          <a:p>
            <a:pPr rtl="0"/>
            <a:r>
              <a:rPr lang="de" sz="4400" b="0" i="0" u="none" strike="noStrike">
                <a:latin typeface="Aptos ExtraBold"/>
              </a:rPr>
              <a:t>Andorra</a:t>
            </a:r>
          </a:p>
        </p:txBody>
      </p:sp>
      <p:sp>
        <p:nvSpPr>
          <p:cNvPr id="6" name="Espaço Reservado para Conteúdo 5">
            <a:extLst>
              <a:ext uri="{FF2B5EF4-FFF2-40B4-BE49-F238E27FC236}">
                <a16:creationId xmlns:a16="http://schemas.microsoft.com/office/drawing/2014/main" id="{3817DA97-C3FC-AAAD-0E26-39686AA18EA9}"/>
              </a:ext>
            </a:extLst>
          </p:cNvPr>
          <p:cNvSpPr>
            <a:spLocks noGrp="1"/>
          </p:cNvSpPr>
          <p:nvPr>
            <p:ph idx="1"/>
          </p:nvPr>
        </p:nvSpPr>
        <p:spPr>
          <a:xfrm>
            <a:off x="838200" y="2333297"/>
            <a:ext cx="4619621" cy="3843666"/>
          </a:xfrm>
        </p:spPr>
        <p:txBody>
          <a:bodyPr anchor="b">
            <a:noAutofit/>
          </a:bodyPr>
          <a:lstStyle/>
          <a:p>
            <a:pPr marL="0" indent="0" rtl="0">
              <a:buNone/>
            </a:pPr>
            <a:r>
              <a:rPr lang="de" sz="1700" b="0" i="0" u="none" strike="noStrike" dirty="0">
                <a:latin typeface="Aptos Display"/>
              </a:rPr>
              <a:t>Eingebettet in die Pyrenäen zwischen Frankreich und Spanien ist Andorra ein Kofürstentum, das gemeinsam vom Präsidenten Frankreichs und dem Bischof von Urgell in Spanien regiert wird. </a:t>
            </a:r>
          </a:p>
          <a:p>
            <a:pPr marL="0" indent="0" rtl="0">
              <a:buNone/>
            </a:pPr>
            <a:r>
              <a:rPr lang="de" sz="1700" b="0" i="0" u="none" strike="noStrike" dirty="0">
                <a:latin typeface="Aptos Display"/>
              </a:rPr>
              <a:t>Der Tourismus, insbesondere der Skitourismus und der zollfreie Status, treibt die Wirtschaft an. Die malerischen Landschaften des Landes und das Hochgebirgsklima machen es zu einem idealen Reiseziel für Wintersportbegeisterte und Naturliebhaber. </a:t>
            </a:r>
          </a:p>
          <a:p>
            <a:pPr marL="0" indent="0" rtl="0">
              <a:buNone/>
            </a:pPr>
            <a:r>
              <a:rPr lang="de" sz="1700" b="0" i="0" u="none" strike="noStrike" dirty="0">
                <a:latin typeface="Aptos Display"/>
              </a:rPr>
              <a:t>Mit einer Fläche von nur 468 Quadratkilometern ist Andorra das sechzehntkleinste Land der Welt, bietet aber eine beeindruckende Vielfalt an Bergpanoramen, alten Kirchen und malerischen Dörfern.</a:t>
            </a:r>
            <a:endParaRPr lang="pt-BR" sz="1700" dirty="0"/>
          </a:p>
        </p:txBody>
      </p:sp>
      <p:pic>
        <p:nvPicPr>
          <p:cNvPr id="14" name="Imagem 13" descr="Uma imagem contendo Logotipo&#10;&#10;Descrição gerada automaticamente">
            <a:extLst>
              <a:ext uri="{FF2B5EF4-FFF2-40B4-BE49-F238E27FC236}">
                <a16:creationId xmlns:a16="http://schemas.microsoft.com/office/drawing/2014/main" id="{0D3A722B-A3CC-43D1-01B8-AA93852EA8A4}"/>
              </a:ext>
            </a:extLst>
          </p:cNvPr>
          <p:cNvPicPr>
            <a:picLocks noChangeAspect="1"/>
          </p:cNvPicPr>
          <p:nvPr/>
        </p:nvPicPr>
        <p:blipFill>
          <a:blip r:embed="rId2">
            <a:extLst>
              <a:ext uri="{28A0092B-C50C-407E-A947-70E740481C1C}">
                <a14:useLocalDpi xmlns:a14="http://schemas.microsoft.com/office/drawing/2010/main" val="0"/>
              </a:ext>
            </a:extLst>
          </a:blip>
          <a:srcRect l="12423" r="18841" b="2"/>
          <a:stretch>
            <a:fillRect/>
          </a:stretch>
        </p:blipFill>
        <p:spPr>
          <a:xfrm>
            <a:off x="5457821" y="10"/>
            <a:ext cx="673417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555840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4098" name="Picture 2" descr="Mapa de Andorra la Vella, Andorra - Dobrar Fronteiras">
            <a:extLst>
              <a:ext uri="{FF2B5EF4-FFF2-40B4-BE49-F238E27FC236}">
                <a16:creationId xmlns:a16="http://schemas.microsoft.com/office/drawing/2014/main" id="{F7C6A00C-C56F-402F-6023-83A4523CF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21" t="11267" r="38792" b="1"/>
          <a:stretch>
            <a:fillRect/>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E592BD99-2FBB-A300-7A81-637E083E9688}"/>
              </a:ext>
            </a:extLst>
          </p:cNvPr>
          <p:cNvSpPr>
            <a:spLocks noGrp="1"/>
          </p:cNvSpPr>
          <p:nvPr>
            <p:ph idx="1"/>
          </p:nvPr>
        </p:nvSpPr>
        <p:spPr>
          <a:xfrm>
            <a:off x="6513788" y="1045029"/>
            <a:ext cx="4840010" cy="5131934"/>
          </a:xfrm>
        </p:spPr>
        <p:txBody>
          <a:bodyPr anchor="b">
            <a:noAutofit/>
          </a:bodyPr>
          <a:lstStyle/>
          <a:p>
            <a:pPr marL="0" indent="0" rtl="0">
              <a:buNone/>
            </a:pPr>
            <a:r>
              <a:rPr lang="de" sz="2000" b="0" i="0" u="none" strike="noStrike">
                <a:latin typeface="Aptos Display"/>
              </a:rPr>
              <a:t>Die Hauptstadt, Andorra la Vella, ist bekannt für ihre lebhafte Einkaufsszene, da keine Verkaufssteuern erhoben werden, was Besucher aus ganz Europa anzieht, die sich für Luxusgüter, Elektronik und Alkohol zu niedrigeren Preisen interessieren. </a:t>
            </a:r>
          </a:p>
          <a:p>
            <a:pPr marL="0" indent="0" rtl="0">
              <a:buNone/>
            </a:pPr>
            <a:r>
              <a:rPr lang="de" sz="2000" b="0" i="0" u="none" strike="noStrike">
                <a:latin typeface="Aptos Display"/>
              </a:rPr>
              <a:t>Das kulturelle Erbe Andorras ist reich an romanischer Architektur, die in Bauwerken wie der Kirche Santa Coloma aus dem 9. Jahrhundert sichtbar ist.</a:t>
            </a:r>
            <a:endParaRPr lang="pt-BR" sz="2000"/>
          </a:p>
        </p:txBody>
      </p:sp>
    </p:spTree>
    <p:extLst>
      <p:ext uri="{BB962C8B-B14F-4D97-AF65-F5344CB8AC3E}">
        <p14:creationId xmlns:p14="http://schemas.microsoft.com/office/powerpoint/2010/main" val="9533941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80" name="Rectangle 617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182" name="Rectangle 618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prstClr val="white"/>
              </a:solidFill>
              <a:latin typeface="Calibri"/>
            </a:endParaRPr>
          </a:p>
        </p:txBody>
      </p:sp>
      <p:sp>
        <p:nvSpPr>
          <p:cNvPr id="6184" name="Rectangle 618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prstClr val="white"/>
              </a:solidFill>
              <a:latin typeface="Calibri" panose="020F0502020204030204"/>
            </a:endParaRPr>
          </a:p>
        </p:txBody>
      </p:sp>
      <p:pic>
        <p:nvPicPr>
          <p:cNvPr id="6146" name="Picture 2" descr="Andorra: The Land Of Mountains And Shopping Centers">
            <a:extLst>
              <a:ext uri="{FF2B5EF4-FFF2-40B4-BE49-F238E27FC236}">
                <a16:creationId xmlns:a16="http://schemas.microsoft.com/office/drawing/2014/main" id="{94121FDC-9588-1CB7-C798-76B2F3AA6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05" r="11606" b="1"/>
          <a:stretch>
            <a:fillRect/>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C0788691-9B2F-5254-F66D-794DE08681B0}"/>
              </a:ext>
            </a:extLst>
          </p:cNvPr>
          <p:cNvSpPr/>
          <p:nvPr/>
        </p:nvSpPr>
        <p:spPr>
          <a:xfrm>
            <a:off x="0" y="-1"/>
            <a:ext cx="5050971" cy="24819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pt-BR"/>
          </a:p>
        </p:txBody>
      </p:sp>
      <p:sp>
        <p:nvSpPr>
          <p:cNvPr id="5" name="Espaço Reservado para Conteúdo 2">
            <a:extLst>
              <a:ext uri="{FF2B5EF4-FFF2-40B4-BE49-F238E27FC236}">
                <a16:creationId xmlns:a16="http://schemas.microsoft.com/office/drawing/2014/main" id="{45FE5B36-7CF0-1833-C28B-11B53E73E50C}"/>
              </a:ext>
            </a:extLst>
          </p:cNvPr>
          <p:cNvSpPr txBox="1"/>
          <p:nvPr/>
        </p:nvSpPr>
        <p:spPr>
          <a:xfrm>
            <a:off x="411479" y="2688336"/>
            <a:ext cx="4498848" cy="3584448"/>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de" sz="2000" b="0" i="0" u="none" strike="noStrike">
                <a:latin typeface="Aptos Display"/>
              </a:rPr>
              <a:t>Trotz seiner geringen Größe verfügt Andorra über eine gut ausgebaute touristische Infrastruktur mit zahlreichen Skigebieten, Wanderwegen und Luxushotels. </a:t>
            </a:r>
          </a:p>
          <a:p>
            <a:pPr marL="0" indent="0" rtl="0">
              <a:buNone/>
            </a:pPr>
            <a:r>
              <a:rPr lang="de" sz="2000" b="0" i="0" u="none" strike="noStrike">
                <a:latin typeface="Aptos Display"/>
              </a:rPr>
              <a:t>Die Bemühungen der Regierung, die Wirtschaft zu diversifizieren, umfassen das Bankwesen, den Einzelhandel und die Schaffung einer aufstrebenden Technologiebranche. </a:t>
            </a:r>
          </a:p>
          <a:p>
            <a:pPr marL="0" indent="0" rtl="0">
              <a:buNone/>
            </a:pPr>
            <a:r>
              <a:rPr lang="de" sz="2000" b="0" i="0" u="none" strike="noStrike">
                <a:latin typeface="Aptos Display"/>
              </a:rPr>
              <a:t>Infolgedessen bietet Andorra nicht nur landschaftliche Schönheit und Freizeitaktivitäten, sondern auch einen wachsenden Geschäftszweig, was es zu einer einzigartigen Mischung aus traditionellem Charme und modernem Komfort macht.</a:t>
            </a:r>
          </a:p>
        </p:txBody>
      </p:sp>
    </p:spTree>
    <p:extLst>
      <p:ext uri="{BB962C8B-B14F-4D97-AF65-F5344CB8AC3E}">
        <p14:creationId xmlns:p14="http://schemas.microsoft.com/office/powerpoint/2010/main" val="23907066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ítulo 1">
            <a:extLst>
              <a:ext uri="{FF2B5EF4-FFF2-40B4-BE49-F238E27FC236}">
                <a16:creationId xmlns:a16="http://schemas.microsoft.com/office/drawing/2014/main" id="{1AE333C3-22A7-29E1-F194-B5F7F6B6CFF6}"/>
              </a:ext>
            </a:extLst>
          </p:cNvPr>
          <p:cNvSpPr>
            <a:spLocks noGrp="1"/>
          </p:cNvSpPr>
          <p:nvPr>
            <p:ph type="title"/>
          </p:nvPr>
        </p:nvSpPr>
        <p:spPr>
          <a:xfrm>
            <a:off x="6513788" y="365125"/>
            <a:ext cx="4840010" cy="1807305"/>
          </a:xfrm>
        </p:spPr>
        <p:txBody>
          <a:bodyPr>
            <a:noAutofit/>
          </a:bodyPr>
          <a:lstStyle/>
          <a:p>
            <a:pPr rtl="0"/>
            <a:r>
              <a:rPr lang="de" sz="4400" b="0" i="0" u="none" strike="noStrike">
                <a:solidFill>
                  <a:srgbClr val="FFFFFF"/>
                </a:solidFill>
                <a:latin typeface="Aptos ExtraBold"/>
              </a:rPr>
              <a:t>Liechtenstein</a:t>
            </a:r>
          </a:p>
        </p:txBody>
      </p:sp>
      <p:pic>
        <p:nvPicPr>
          <p:cNvPr id="5" name="Imagem 4" descr="Forma&#10;&#10;Descrição gerada automaticamente com confiança média">
            <a:extLst>
              <a:ext uri="{FF2B5EF4-FFF2-40B4-BE49-F238E27FC236}">
                <a16:creationId xmlns:a16="http://schemas.microsoft.com/office/drawing/2014/main" id="{9E7D2879-5FD5-67C6-5FD4-ED428F8E31B9}"/>
              </a:ext>
            </a:extLst>
          </p:cNvPr>
          <p:cNvPicPr>
            <a:picLocks noChangeAspect="1"/>
          </p:cNvPicPr>
          <p:nvPr/>
        </p:nvPicPr>
        <p:blipFill>
          <a:blip r:embed="rId2">
            <a:extLst>
              <a:ext uri="{28A0092B-C50C-407E-A947-70E740481C1C}">
                <a14:useLocalDpi xmlns:a14="http://schemas.microsoft.com/office/drawing/2010/main" val="0"/>
              </a:ext>
            </a:extLst>
          </a:blip>
          <a:srcRect l="6222" r="40265"/>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ço Reservado para Conteúdo 2">
            <a:extLst>
              <a:ext uri="{FF2B5EF4-FFF2-40B4-BE49-F238E27FC236}">
                <a16:creationId xmlns:a16="http://schemas.microsoft.com/office/drawing/2014/main" id="{C73032C4-9ECE-1449-47E5-C3A49FC69512}"/>
              </a:ext>
            </a:extLst>
          </p:cNvPr>
          <p:cNvSpPr>
            <a:spLocks noGrp="1"/>
          </p:cNvSpPr>
          <p:nvPr>
            <p:ph idx="1"/>
          </p:nvPr>
        </p:nvSpPr>
        <p:spPr>
          <a:xfrm>
            <a:off x="6513788" y="2333297"/>
            <a:ext cx="4840010" cy="3843666"/>
          </a:xfrm>
        </p:spPr>
        <p:txBody>
          <a:bodyPr anchor="b">
            <a:noAutofit/>
          </a:bodyPr>
          <a:lstStyle/>
          <a:p>
            <a:pPr marL="0" indent="0" rtl="0">
              <a:buNone/>
            </a:pPr>
            <a:r>
              <a:rPr lang="de" sz="2000" b="0" i="0" u="none" strike="noStrike">
                <a:solidFill>
                  <a:srgbClr val="FFFFFF"/>
                </a:solidFill>
                <a:latin typeface="Aptos Display"/>
              </a:rPr>
              <a:t>Liechtenstein liegt zwischen der Schweiz und Österreich und ist eine konstitutionelle Monarchie mit starken wirtschaftlichen Verbindungen zu seinen Nachbarn. Es ist bekannt für seinen Finanzdienstleistungssektor.</a:t>
            </a:r>
          </a:p>
          <a:p>
            <a:pPr marL="0" indent="0" rtl="0">
              <a:buNone/>
            </a:pPr>
            <a:r>
              <a:rPr lang="de" sz="2000" b="0" i="0" u="none" strike="noStrike">
                <a:solidFill>
                  <a:srgbClr val="FFFFFF"/>
                </a:solidFill>
                <a:latin typeface="Aptos Display"/>
              </a:rPr>
              <a:t>Mit einer Fläche von nur 160 Quadratkilometern ist Liechtenstein eines der kleinsten, aber auch reichsten Länder der Welt und verfügt über einen hohen Lebensstandard und eine robuste Wirtschaft. </a:t>
            </a:r>
          </a:p>
          <a:p>
            <a:pPr marL="0" indent="0" rtl="0">
              <a:buNone/>
            </a:pPr>
            <a:r>
              <a:rPr lang="de" sz="2000" b="0" i="0" u="none" strike="noStrike">
                <a:solidFill>
                  <a:srgbClr val="FFFFFF"/>
                </a:solidFill>
                <a:latin typeface="Aptos Display"/>
              </a:rPr>
              <a:t>Das Fürstentum liegt in den Alpen und bietet malerische Landschaften sowie eine Mischung aus natürlicher Schönheit und historischem Charme.</a:t>
            </a:r>
            <a:endParaRPr lang="pt-BR" sz="2000">
              <a:solidFill>
                <a:schemeClr val="bg1"/>
              </a:solidFill>
            </a:endParaRPr>
          </a:p>
        </p:txBody>
      </p:sp>
    </p:spTree>
    <p:extLst>
      <p:ext uri="{BB962C8B-B14F-4D97-AF65-F5344CB8AC3E}">
        <p14:creationId xmlns:p14="http://schemas.microsoft.com/office/powerpoint/2010/main" val="5190852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21" name="Rectangle 822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Espaço Reservado para Conteúdo 2">
            <a:extLst>
              <a:ext uri="{FF2B5EF4-FFF2-40B4-BE49-F238E27FC236}">
                <a16:creationId xmlns:a16="http://schemas.microsoft.com/office/drawing/2014/main" id="{2992BA61-12CF-C837-39BD-B5B666C43F14}"/>
              </a:ext>
            </a:extLst>
          </p:cNvPr>
          <p:cNvSpPr>
            <a:spLocks noGrp="1"/>
          </p:cNvSpPr>
          <p:nvPr>
            <p:ph idx="1"/>
          </p:nvPr>
        </p:nvSpPr>
        <p:spPr>
          <a:xfrm>
            <a:off x="838200" y="1825625"/>
            <a:ext cx="5387502" cy="4351338"/>
          </a:xfrm>
        </p:spPr>
        <p:txBody>
          <a:bodyPr anchor="b">
            <a:noAutofit/>
          </a:bodyPr>
          <a:lstStyle/>
          <a:p>
            <a:pPr marL="0" indent="0" rtl="0">
              <a:buNone/>
            </a:pPr>
            <a:r>
              <a:rPr lang="de" sz="2000" b="0" i="0" u="none" strike="noStrike">
                <a:latin typeface="Aptos Display"/>
              </a:rPr>
              <a:t>Vaduz, die Hauptstadt, ist das politische und kulturelle Herz des Landes. Das Schloss Vaduz, das auf einem Hügel thront, dient als Residenz der fürstlichen Familie und ist ein Symbol des dauerhaften Erbes der Nation. Die Stadt beherbergt auch das Liechtensteinische Landesmuseum, das Kunstmuseum Liechtenstein (ein Kunstmuseum) und ein lebendiges Stadtzentrum mit Geschäften und Cafés.</a:t>
            </a:r>
          </a:p>
          <a:p>
            <a:pPr marL="0" indent="0" rtl="0">
              <a:buNone/>
            </a:pPr>
            <a:r>
              <a:rPr lang="de" sz="2000" b="0" i="0" u="none" strike="noStrike">
                <a:latin typeface="Aptos Display"/>
              </a:rPr>
              <a:t>Die Wirtschaft Liechtensteins floriert dank seiner Finanzdienstleistungen, einschließlich Banken und Versicherungen, die internationale Kunden aufgrund günstiger Regulierungen und politischer Stabilität anziehen. Darüber hinaus verfügt das Land über einen gut entwickelten Industriesektor, der Präzisionsinstrumente, Pharmazeutika und Elektronik herstellt.</a:t>
            </a:r>
            <a:endParaRPr lang="pt-BR" sz="2000"/>
          </a:p>
        </p:txBody>
      </p:sp>
      <p:pic>
        <p:nvPicPr>
          <p:cNvPr id="8194" name="Picture 2" descr="What It Was Like To Walk Across Liechtenstein AFAR | Vaduz Castle  Liechtenstein | sincovaga.com.br">
            <a:extLst>
              <a:ext uri="{FF2B5EF4-FFF2-40B4-BE49-F238E27FC236}">
                <a16:creationId xmlns:a16="http://schemas.microsoft.com/office/drawing/2014/main" id="{AB6896A1-9399-1B13-10A2-CBCA094FC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97" r="30642" b="9553"/>
          <a:stretch>
            <a:fillRect/>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8223"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22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596285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66E3EB6B-5D6A-04ED-27A5-3E1EB7E82968}"/>
              </a:ext>
            </a:extLst>
          </p:cNvPr>
          <p:cNvPicPr>
            <a:picLocks noChangeAspect="1"/>
          </p:cNvPicPr>
          <p:nvPr/>
        </p:nvPicPr>
        <p:blipFill>
          <a:blip r:embed="rId2"/>
          <a:srcRect l="19198" r="7096" b="-1"/>
          <a:stretch>
            <a:fillRect/>
          </a:stretch>
        </p:blipFill>
        <p:spPr>
          <a:xfrm>
            <a:off x="-9886" y="10"/>
            <a:ext cx="7572605" cy="6857990"/>
          </a:xfrm>
          <a:prstGeom prst="rect">
            <a:avLst/>
          </a:prstGeom>
        </p:spPr>
      </p:pic>
      <p:cxnSp>
        <p:nvCxnSpPr>
          <p:cNvPr id="12" name="Straight Connector 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604300D8-E9A6-74DE-681D-CF93E2654981}"/>
              </a:ext>
            </a:extLst>
          </p:cNvPr>
          <p:cNvSpPr>
            <a:spLocks noGrp="1"/>
          </p:cNvSpPr>
          <p:nvPr>
            <p:ph idx="1"/>
          </p:nvPr>
        </p:nvSpPr>
        <p:spPr>
          <a:xfrm>
            <a:off x="8153400" y="2543364"/>
            <a:ext cx="3434180" cy="3599019"/>
          </a:xfrm>
        </p:spPr>
        <p:txBody>
          <a:bodyPr anchor="b">
            <a:noAutofit/>
          </a:bodyPr>
          <a:lstStyle/>
          <a:p>
            <a:pPr marL="0" indent="0" rtl="0">
              <a:buNone/>
            </a:pPr>
            <a:r>
              <a:rPr lang="de" sz="2000" b="0" i="0" u="none" strike="noStrike">
                <a:latin typeface="Aptos Display"/>
              </a:rPr>
              <a:t>Der Tourismus spielt ebenfalls eine wichtige Rolle und zieht Besucher mit seinen charmanten Dörfern, Wanderwegen und Skigebieten an. Trotz seiner geringen Größe hält Liechtenstein ein hohes Maß an kultureller Aktivität mit zahlreichen Festivals, Konzerten und Veranstaltungen das ganze Jahr über aufrecht. </a:t>
            </a:r>
          </a:p>
          <a:p>
            <a:pPr marL="0" indent="0" rtl="0">
              <a:buNone/>
            </a:pPr>
            <a:r>
              <a:rPr lang="de" sz="2000" b="0" i="0" u="none" strike="noStrike">
                <a:latin typeface="Aptos Display"/>
              </a:rPr>
              <a:t>Diese einzigartige Kombination aus wirtschaftlicher Stärke, kulturellem Reichtum und natürlicher Schönheit macht Liechtenstein zu einer faszinierenden und wohlhabenden Nation.</a:t>
            </a:r>
            <a:endParaRPr lang="pt-BR" sz="2000"/>
          </a:p>
        </p:txBody>
      </p:sp>
    </p:spTree>
    <p:extLst>
      <p:ext uri="{BB962C8B-B14F-4D97-AF65-F5344CB8AC3E}">
        <p14:creationId xmlns:p14="http://schemas.microsoft.com/office/powerpoint/2010/main" val="393794038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ítulo 1">
            <a:extLst>
              <a:ext uri="{FF2B5EF4-FFF2-40B4-BE49-F238E27FC236}">
                <a16:creationId xmlns:a16="http://schemas.microsoft.com/office/drawing/2014/main" id="{94B753CC-FE31-78CA-1710-52CF51D55EFF}"/>
              </a:ext>
            </a:extLst>
          </p:cNvPr>
          <p:cNvSpPr>
            <a:spLocks noGrp="1"/>
          </p:cNvSpPr>
          <p:nvPr>
            <p:ph type="title"/>
          </p:nvPr>
        </p:nvSpPr>
        <p:spPr>
          <a:xfrm>
            <a:off x="6513788" y="365125"/>
            <a:ext cx="4840010" cy="1807305"/>
          </a:xfrm>
        </p:spPr>
        <p:txBody>
          <a:bodyPr>
            <a:noAutofit/>
          </a:bodyPr>
          <a:lstStyle/>
          <a:p>
            <a:pPr rtl="0"/>
            <a:r>
              <a:rPr lang="de" sz="4400" b="0" i="0" u="none" strike="noStrike">
                <a:latin typeface="Aptos ExtraBold"/>
              </a:rPr>
              <a:t>St. Kitts und Nevis</a:t>
            </a:r>
          </a:p>
        </p:txBody>
      </p:sp>
      <p:pic>
        <p:nvPicPr>
          <p:cNvPr id="5" name="Imagem 4" descr="Logotipo&#10;&#10;Descrição gerada automaticamente com confiança baixa">
            <a:extLst>
              <a:ext uri="{FF2B5EF4-FFF2-40B4-BE49-F238E27FC236}">
                <a16:creationId xmlns:a16="http://schemas.microsoft.com/office/drawing/2014/main" id="{EBBC2DF6-0C16-72AA-7801-8697F5547A56}"/>
              </a:ext>
            </a:extLst>
          </p:cNvPr>
          <p:cNvPicPr>
            <a:picLocks noChangeAspect="1"/>
          </p:cNvPicPr>
          <p:nvPr/>
        </p:nvPicPr>
        <p:blipFill>
          <a:blip r:embed="rId2">
            <a:extLst>
              <a:ext uri="{28A0092B-C50C-407E-A947-70E740481C1C}">
                <a14:useLocalDpi xmlns:a14="http://schemas.microsoft.com/office/drawing/2010/main" val="0"/>
              </a:ext>
            </a:extLst>
          </a:blip>
          <a:srcRect l="34404" t="-1" r="6062" b="-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ço Reservado para Conteúdo 2">
            <a:extLst>
              <a:ext uri="{FF2B5EF4-FFF2-40B4-BE49-F238E27FC236}">
                <a16:creationId xmlns:a16="http://schemas.microsoft.com/office/drawing/2014/main" id="{7EEA3FAE-1387-1CE5-D3C3-7432451F2A33}"/>
              </a:ext>
            </a:extLst>
          </p:cNvPr>
          <p:cNvSpPr>
            <a:spLocks noGrp="1"/>
          </p:cNvSpPr>
          <p:nvPr>
            <p:ph idx="1"/>
          </p:nvPr>
        </p:nvSpPr>
        <p:spPr>
          <a:xfrm>
            <a:off x="6513788" y="2333297"/>
            <a:ext cx="4840010" cy="3843666"/>
          </a:xfrm>
        </p:spPr>
        <p:txBody>
          <a:bodyPr anchor="b">
            <a:noAutofit/>
          </a:bodyPr>
          <a:lstStyle/>
          <a:p>
            <a:pPr marL="0" indent="0" rtl="0">
              <a:buNone/>
            </a:pPr>
            <a:r>
              <a:rPr lang="de" sz="2000" b="0" i="0" u="none" strike="noStrike">
                <a:latin typeface="Aptos Display"/>
              </a:rPr>
              <a:t>Im karibischen Raum gelegen, ist dieser Zwei-Insel-Staat der kleinste souveräne Staat der westlichen Hemisphäre in Bezug auf Fläche und Bevölkerung. Er ist bekannt für seinen Tourismus und als Standort für Programme zur wirtschaftlichen Staatsbürgerschaft. </a:t>
            </a:r>
          </a:p>
          <a:p>
            <a:pPr marL="0" indent="0" rtl="0">
              <a:buNone/>
            </a:pPr>
            <a:r>
              <a:rPr lang="de" sz="2000" b="0" i="0" u="none" strike="noStrike">
                <a:latin typeface="Aptos Display"/>
              </a:rPr>
              <a:t>St. Kitts und Nevis, mit seinen üppigen Landschaften und unberührten Stränden, bietet ein tropisches Paradies, das Besucher aus aller Welt anzieht. Die natürliche Schönheit der Inseln wird durch reiche historische Stätten ergänzt, wie zum Beispiel der Brimstone Hill Fortress Nationalpark, ein UNESCO-Weltkulturerbe, und Überreste von Zuckerplantagen aus der Kolonialzeit.</a:t>
            </a:r>
            <a:endParaRPr lang="pt-BR" sz="2000"/>
          </a:p>
        </p:txBody>
      </p:sp>
    </p:spTree>
    <p:extLst>
      <p:ext uri="{BB962C8B-B14F-4D97-AF65-F5344CB8AC3E}">
        <p14:creationId xmlns:p14="http://schemas.microsoft.com/office/powerpoint/2010/main" val="363439877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32"/>
  <p:tag name="AS_OS" val="Unix 5.4.204.113"/>
  <p:tag name="AS_RELEASE_DATE" val="2020.03.14"/>
  <p:tag name="AS_TITLE" val="Aspose.Slides for .NET Standard 2.0"/>
  <p:tag name="AS_VERSION" val="20.3"/>
</p:tagLst>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ersonalizada 1">
      <a:majorFont>
        <a:latin typeface="Aptos ExtraBold"/>
        <a:ea typeface="Arial"/>
        <a:cs typeface="Arial"/>
      </a:majorFont>
      <a:minorFont>
        <a:latin typeface="Aptos Display"/>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183</TotalTime>
  <Words>1359</Words>
  <Application>Microsoft Office PowerPoint</Application>
  <PresentationFormat>Widescreen</PresentationFormat>
  <Paragraphs>44</Paragraphs>
  <Slides>17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17</vt:i4>
      </vt:variant>
    </vt:vector>
  </HeadingPairs>
  <TitlesOfParts>
    <vt:vector size="22" baseType="lpstr">
      <vt:lpstr>Aptos Display</vt:lpstr>
      <vt:lpstr>Aptos ExtraBold</vt:lpstr>
      <vt:lpstr>Arial</vt:lpstr>
      <vt:lpstr>Calibri</vt:lpstr>
      <vt:lpstr>Tema do Office</vt:lpstr>
      <vt:lpstr>Mikrostaaten</vt:lpstr>
      <vt:lpstr>Apresentação do PowerPoint</vt:lpstr>
      <vt:lpstr>Andorra</vt:lpstr>
      <vt:lpstr>Apresentação do PowerPoint</vt:lpstr>
      <vt:lpstr>Apresentação do PowerPoint</vt:lpstr>
      <vt:lpstr>Liechtenstein</vt:lpstr>
      <vt:lpstr>Apresentação do PowerPoint</vt:lpstr>
      <vt:lpstr>Apresentação do PowerPoint</vt:lpstr>
      <vt:lpstr>St. Kitts und Nevis</vt:lpstr>
      <vt:lpstr>Apresentação do PowerPoint</vt:lpstr>
      <vt:lpstr>Apresentação do PowerPoint</vt:lpstr>
      <vt:lpstr>San Marino</vt:lpstr>
      <vt:lpstr>Apresentação do PowerPoint</vt:lpstr>
      <vt:lpstr>Apresentação do PowerPoint</vt:lpstr>
      <vt:lpstr>Monaco</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Ivar Junior</dc:creator>
  <cp:lastModifiedBy>Ivar Junior</cp:lastModifiedBy>
  <cp:revision>6</cp:revision>
  <dcterms:created xsi:type="dcterms:W3CDTF">2024-06-17T13:37:01Z</dcterms:created>
  <dcterms:modified xsi:type="dcterms:W3CDTF">2024-06-17T21:10:48Z</dcterms:modified>
</cp:coreProperties>
</file>